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7" r:id="rId5"/>
    <p:sldMasterId id="2147483666" r:id="rId6"/>
  </p:sldMasterIdLst>
  <p:notesMasterIdLst>
    <p:notesMasterId r:id="rId42"/>
  </p:notesMasterIdLst>
  <p:sldIdLst>
    <p:sldId id="296" r:id="rId7"/>
    <p:sldId id="258"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3" r:id="rId30"/>
    <p:sldId id="285" r:id="rId31"/>
    <p:sldId id="286" r:id="rId32"/>
    <p:sldId id="288" r:id="rId33"/>
    <p:sldId id="298" r:id="rId34"/>
    <p:sldId id="290" r:id="rId35"/>
    <p:sldId id="291" r:id="rId36"/>
    <p:sldId id="292" r:id="rId37"/>
    <p:sldId id="293" r:id="rId38"/>
    <p:sldId id="295" r:id="rId39"/>
    <p:sldId id="294" r:id="rId40"/>
    <p:sldId id="297" r:id="rId4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37" userDrawn="1">
          <p15:clr>
            <a:srgbClr val="A4A3A4"/>
          </p15:clr>
        </p15:guide>
        <p15:guide id="2" pos="3840" userDrawn="1">
          <p15:clr>
            <a:srgbClr val="A4A3A4"/>
          </p15:clr>
        </p15:guide>
        <p15:guide id="3" orient="horz" pos="139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hiannon Murgatroyd" initials="RM" lastIdx="1" clrIdx="0">
    <p:extLst/>
  </p:cmAuthor>
  <p:cmAuthor id="2" name="Yu-Fern Lee" initials="YL" lastIdx="2"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446" autoAdjust="0"/>
    <p:restoredTop sz="86915" autoAdjust="0"/>
  </p:normalViewPr>
  <p:slideViewPr>
    <p:cSldViewPr snapToGrid="0" showGuides="1">
      <p:cViewPr>
        <p:scale>
          <a:sx n="45" d="100"/>
          <a:sy n="45" d="100"/>
        </p:scale>
        <p:origin x="-1360" y="-384"/>
      </p:cViewPr>
      <p:guideLst>
        <p:guide orient="horz" pos="2137"/>
        <p:guide orient="horz" pos="139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slide" Target="slides/slide35.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commentAuthors" Target="commentAuthor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5.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9BFD94-6C15-41EE-87A4-A87971440379}" type="datetimeFigureOut">
              <a:rPr lang="en-GB" smtClean="0"/>
              <a:t>03/02/2015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CBD52F-95FF-43A3-B975-909E50C13C92}" type="slidenum">
              <a:rPr lang="en-GB" smtClean="0"/>
              <a:t>‹Nr.›</a:t>
            </a:fld>
            <a:endParaRPr lang="en-GB"/>
          </a:p>
        </p:txBody>
      </p:sp>
    </p:spTree>
    <p:extLst>
      <p:ext uri="{BB962C8B-B14F-4D97-AF65-F5344CB8AC3E}">
        <p14:creationId xmlns:p14="http://schemas.microsoft.com/office/powerpoint/2010/main" val="8733687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s://ic.fsc.org/facts-figures.19.htm" TargetMode="External"/><Relationship Id="rId2" Type="http://schemas.openxmlformats.org/officeDocument/2006/relationships/slide" Target="../slides/slide24.xml"/><Relationship Id="rId1" Type="http://schemas.openxmlformats.org/officeDocument/2006/relationships/notesMaster" Target="../notesMasters/notesMaster1.xml"/><Relationship Id="rId4" Type="http://schemas.openxmlformats.org/officeDocument/2006/relationships/hyperlink" Target="http://www.pefc.org/about-pefc/who-we-are/facts-a-figures" TargetMode="Externa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CCCBD52F-95FF-43A3-B975-909E50C13C92}" type="slidenum">
              <a:rPr lang="en-GB" smtClean="0">
                <a:solidFill>
                  <a:prstClr val="black"/>
                </a:solidFill>
              </a:rPr>
              <a:pPr/>
              <a:t>1</a:t>
            </a:fld>
            <a:endParaRPr lang="en-GB">
              <a:solidFill>
                <a:prstClr val="black"/>
              </a:solidFill>
            </a:endParaRPr>
          </a:p>
        </p:txBody>
      </p:sp>
    </p:spTree>
    <p:extLst>
      <p:ext uri="{BB962C8B-B14F-4D97-AF65-F5344CB8AC3E}">
        <p14:creationId xmlns:p14="http://schemas.microsoft.com/office/powerpoint/2010/main" val="40156082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i="1" dirty="0"/>
          </a:p>
        </p:txBody>
      </p:sp>
      <p:sp>
        <p:nvSpPr>
          <p:cNvPr id="4" name="Slide Number Placeholder 3"/>
          <p:cNvSpPr>
            <a:spLocks noGrp="1"/>
          </p:cNvSpPr>
          <p:nvPr>
            <p:ph type="sldNum" sz="quarter" idx="10"/>
          </p:nvPr>
        </p:nvSpPr>
        <p:spPr/>
        <p:txBody>
          <a:bodyPr/>
          <a:lstStyle/>
          <a:p>
            <a:fld id="{7F00BA1C-010B-4645-BBAE-2A86423752D0}" type="slidenum">
              <a:rPr lang="zh-TW" altLang="en-US" smtClean="0"/>
              <a:t>10</a:t>
            </a:fld>
            <a:endParaRPr lang="zh-TW" altLang="en-US"/>
          </a:p>
        </p:txBody>
      </p:sp>
    </p:spTree>
    <p:extLst>
      <p:ext uri="{BB962C8B-B14F-4D97-AF65-F5344CB8AC3E}">
        <p14:creationId xmlns:p14="http://schemas.microsoft.com/office/powerpoint/2010/main" val="36160552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smtClean="0"/>
          </a:p>
          <a:p>
            <a:r>
              <a:rPr lang="de-DE" i="0" dirty="0" smtClean="0"/>
              <a:t>Who </a:t>
            </a:r>
            <a:r>
              <a:rPr lang="de-DE" i="0" dirty="0" err="1" smtClean="0"/>
              <a:t>is</a:t>
            </a:r>
            <a:r>
              <a:rPr lang="de-DE" i="0" baseline="0" dirty="0" smtClean="0"/>
              <a:t> </a:t>
            </a:r>
            <a:r>
              <a:rPr lang="de-DE" i="0" baseline="0" dirty="0" err="1" smtClean="0"/>
              <a:t>involved</a:t>
            </a:r>
            <a:r>
              <a:rPr lang="de-DE" i="0" baseline="0" dirty="0" smtClean="0"/>
              <a:t> in developing the standard </a:t>
            </a:r>
            <a:r>
              <a:rPr lang="de-DE" i="0" dirty="0" smtClean="0"/>
              <a:t>is important,</a:t>
            </a:r>
            <a:r>
              <a:rPr lang="de-DE" i="0" baseline="0" dirty="0" smtClean="0"/>
              <a:t> this means </a:t>
            </a:r>
            <a:r>
              <a:rPr lang="de-DE" i="0" baseline="0" dirty="0" err="1" smtClean="0"/>
              <a:t>who</a:t>
            </a:r>
            <a:r>
              <a:rPr lang="de-DE" i="0" baseline="0" dirty="0" smtClean="0"/>
              <a:t> </a:t>
            </a:r>
            <a:r>
              <a:rPr lang="de-DE" i="0" baseline="0" dirty="0" err="1" smtClean="0"/>
              <a:t>participates</a:t>
            </a:r>
            <a:r>
              <a:rPr lang="de-DE" i="0" baseline="0" dirty="0" smtClean="0"/>
              <a:t> in </a:t>
            </a:r>
            <a:r>
              <a:rPr lang="de-DE" i="0" baseline="0" dirty="0" err="1" smtClean="0"/>
              <a:t>it</a:t>
            </a:r>
            <a:r>
              <a:rPr lang="de-DE" i="0" baseline="0" dirty="0" smtClean="0"/>
              <a:t>, and whether there is a balanced representation. The standard should be developed by forestry stakeholders.</a:t>
            </a:r>
            <a:endParaRPr lang="de-DE" i="0" dirty="0" smtClean="0"/>
          </a:p>
        </p:txBody>
      </p:sp>
      <p:sp>
        <p:nvSpPr>
          <p:cNvPr id="4" name="Foliennummernplatzhalter 3"/>
          <p:cNvSpPr>
            <a:spLocks noGrp="1"/>
          </p:cNvSpPr>
          <p:nvPr>
            <p:ph type="sldNum" sz="quarter" idx="10"/>
          </p:nvPr>
        </p:nvSpPr>
        <p:spPr/>
        <p:txBody>
          <a:bodyPr/>
          <a:lstStyle/>
          <a:p>
            <a:fld id="{CCCBD52F-95FF-43A3-B975-909E50C13C92}" type="slidenum">
              <a:rPr lang="en-GB" smtClean="0"/>
              <a:t>11</a:t>
            </a:fld>
            <a:endParaRPr lang="en-GB"/>
          </a:p>
        </p:txBody>
      </p:sp>
    </p:spTree>
    <p:extLst>
      <p:ext uri="{BB962C8B-B14F-4D97-AF65-F5344CB8AC3E}">
        <p14:creationId xmlns:p14="http://schemas.microsoft.com/office/powerpoint/2010/main" val="15547005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pPr>
            <a:r>
              <a:rPr lang="en-GB" sz="1200" dirty="0" smtClean="0"/>
              <a:t>Trainers</a:t>
            </a:r>
            <a:r>
              <a:rPr lang="en-GB" sz="1200" baseline="0" dirty="0" smtClean="0"/>
              <a:t> can ask the participants who they think the stakeholders are.</a:t>
            </a:r>
          </a:p>
          <a:p>
            <a:pPr>
              <a:lnSpc>
                <a:spcPct val="90000"/>
              </a:lnSpc>
            </a:pPr>
            <a:r>
              <a:rPr lang="en-GB" sz="1200" i="1" baseline="0" dirty="0" smtClean="0"/>
              <a:t>Possible answers:</a:t>
            </a:r>
            <a:endParaRPr lang="en-GB" sz="1200" i="1" dirty="0" smtClean="0"/>
          </a:p>
          <a:p>
            <a:pPr marL="171450" indent="-171450">
              <a:lnSpc>
                <a:spcPct val="90000"/>
              </a:lnSpc>
              <a:buFont typeface="Arial" panose="020B0604020202020204" pitchFamily="34" charset="0"/>
              <a:buChar char="•"/>
            </a:pPr>
            <a:r>
              <a:rPr lang="en-GB" sz="1200" dirty="0" smtClean="0"/>
              <a:t>Forest owners and managers</a:t>
            </a:r>
          </a:p>
          <a:p>
            <a:pPr marL="171450" indent="-171450">
              <a:lnSpc>
                <a:spcPct val="90000"/>
              </a:lnSpc>
              <a:buFont typeface="Arial" panose="020B0604020202020204" pitchFamily="34" charset="0"/>
              <a:buChar char="•"/>
            </a:pPr>
            <a:r>
              <a:rPr lang="en-GB" sz="1200" dirty="0" smtClean="0"/>
              <a:t>Employees of the forest management and processing sectors</a:t>
            </a:r>
          </a:p>
          <a:p>
            <a:pPr marL="171450" indent="-171450">
              <a:lnSpc>
                <a:spcPct val="90000"/>
              </a:lnSpc>
              <a:buFont typeface="Arial" panose="020B0604020202020204" pitchFamily="34" charset="0"/>
              <a:buChar char="•"/>
            </a:pPr>
            <a:r>
              <a:rPr lang="en-GB" sz="1200" dirty="0" smtClean="0"/>
              <a:t>Forest products industry</a:t>
            </a:r>
          </a:p>
          <a:p>
            <a:pPr marL="171450" indent="-171450">
              <a:lnSpc>
                <a:spcPct val="90000"/>
              </a:lnSpc>
              <a:buFont typeface="Arial" panose="020B0604020202020204" pitchFamily="34" charset="0"/>
              <a:buChar char="•"/>
            </a:pPr>
            <a:r>
              <a:rPr lang="en-GB" sz="1200" dirty="0" smtClean="0"/>
              <a:t>Environmental NGOs:  local, national, international</a:t>
            </a:r>
          </a:p>
          <a:p>
            <a:pPr marL="171450" indent="-171450">
              <a:lnSpc>
                <a:spcPct val="90000"/>
              </a:lnSpc>
              <a:buFont typeface="Arial" panose="020B0604020202020204" pitchFamily="34" charset="0"/>
              <a:buChar char="•"/>
            </a:pPr>
            <a:r>
              <a:rPr lang="en-GB" sz="1200" dirty="0" smtClean="0"/>
              <a:t>Social NGOs: local, national, international</a:t>
            </a:r>
          </a:p>
          <a:p>
            <a:pPr marL="171450" indent="-171450">
              <a:lnSpc>
                <a:spcPct val="90000"/>
              </a:lnSpc>
              <a:buFont typeface="Arial" panose="020B0604020202020204" pitchFamily="34" charset="0"/>
              <a:buChar char="•"/>
            </a:pPr>
            <a:r>
              <a:rPr lang="en-GB" sz="1200" dirty="0" smtClean="0"/>
              <a:t>Academics and professionals</a:t>
            </a:r>
          </a:p>
          <a:p>
            <a:pPr marL="171450" indent="-171450">
              <a:lnSpc>
                <a:spcPct val="90000"/>
              </a:lnSpc>
              <a:buFont typeface="Arial" panose="020B0604020202020204" pitchFamily="34" charset="0"/>
              <a:buChar char="•"/>
            </a:pPr>
            <a:r>
              <a:rPr lang="en-GB" sz="1200" dirty="0" smtClean="0"/>
              <a:t>Government</a:t>
            </a:r>
          </a:p>
          <a:p>
            <a:pPr marL="171450" indent="-171450">
              <a:lnSpc>
                <a:spcPct val="90000"/>
              </a:lnSpc>
              <a:buFont typeface="Arial" panose="020B0604020202020204" pitchFamily="34" charset="0"/>
              <a:buChar char="•"/>
            </a:pPr>
            <a:r>
              <a:rPr lang="en-GB" sz="1200" dirty="0" smtClean="0"/>
              <a:t>Local and wider communities (may contain a range of interests)</a:t>
            </a:r>
          </a:p>
          <a:p>
            <a:pPr marL="171450" indent="-171450">
              <a:lnSpc>
                <a:spcPct val="90000"/>
              </a:lnSpc>
              <a:buFont typeface="Arial" panose="020B0604020202020204" pitchFamily="34" charset="0"/>
              <a:buChar char="•"/>
            </a:pPr>
            <a:r>
              <a:rPr lang="en-GB" sz="1200" dirty="0" smtClean="0"/>
              <a:t>Forest-dependent peoples (indigenous or not)</a:t>
            </a:r>
          </a:p>
          <a:p>
            <a:pPr marL="171450" indent="-171450">
              <a:lnSpc>
                <a:spcPct val="90000"/>
              </a:lnSpc>
              <a:buFont typeface="Arial" panose="020B0604020202020204" pitchFamily="34" charset="0"/>
              <a:buChar char="•"/>
            </a:pPr>
            <a:r>
              <a:rPr lang="en-GB" sz="1200" dirty="0" smtClean="0"/>
              <a:t>Indigenous peoples</a:t>
            </a:r>
          </a:p>
          <a:p>
            <a:pPr marL="171450" indent="-171450">
              <a:lnSpc>
                <a:spcPct val="90000"/>
              </a:lnSpc>
              <a:buFont typeface="Arial" panose="020B0604020202020204" pitchFamily="34" charset="0"/>
              <a:buChar char="•"/>
            </a:pPr>
            <a:r>
              <a:rPr lang="en-GB" sz="1200" dirty="0" smtClean="0"/>
              <a:t>Retailers and consumers</a:t>
            </a:r>
          </a:p>
          <a:p>
            <a:endParaRPr lang="en-GB" dirty="0"/>
          </a:p>
        </p:txBody>
      </p:sp>
      <p:sp>
        <p:nvSpPr>
          <p:cNvPr id="4" name="Slide Number Placeholder 3"/>
          <p:cNvSpPr>
            <a:spLocks noGrp="1"/>
          </p:cNvSpPr>
          <p:nvPr>
            <p:ph type="sldNum" sz="quarter" idx="10"/>
          </p:nvPr>
        </p:nvSpPr>
        <p:spPr/>
        <p:txBody>
          <a:bodyPr/>
          <a:lstStyle/>
          <a:p>
            <a:fld id="{7F00BA1C-010B-4645-BBAE-2A86423752D0}" type="slidenum">
              <a:rPr lang="zh-TW" altLang="en-US" smtClean="0"/>
              <a:t>12</a:t>
            </a:fld>
            <a:endParaRPr lang="zh-TW" altLang="en-US"/>
          </a:p>
        </p:txBody>
      </p:sp>
    </p:spTree>
    <p:extLst>
      <p:ext uri="{BB962C8B-B14F-4D97-AF65-F5344CB8AC3E}">
        <p14:creationId xmlns:p14="http://schemas.microsoft.com/office/powerpoint/2010/main" val="39381776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13</a:t>
            </a:fld>
            <a:endParaRPr lang="en-GB"/>
          </a:p>
        </p:txBody>
      </p:sp>
    </p:spTree>
    <p:extLst>
      <p:ext uri="{BB962C8B-B14F-4D97-AF65-F5344CB8AC3E}">
        <p14:creationId xmlns:p14="http://schemas.microsoft.com/office/powerpoint/2010/main" val="17043826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ヒラギノ角ゴ Pro W3" charset="0"/>
                <a:cs typeface="ヒラギノ角ゴ Pro W3" charset="0"/>
              </a:defRPr>
            </a:lvl1pPr>
            <a:lvl2pPr marL="742950" indent="-285750" eaLnBrk="0" hangingPunct="0">
              <a:defRPr>
                <a:solidFill>
                  <a:schemeClr val="tx1"/>
                </a:solidFill>
                <a:latin typeface="Arial" charset="0"/>
                <a:ea typeface="ヒラギノ角ゴ Pro W3" charset="0"/>
                <a:cs typeface="ヒラギノ角ゴ Pro W3" charset="0"/>
              </a:defRPr>
            </a:lvl2pPr>
            <a:lvl3pPr marL="1143000" indent="-228600" eaLnBrk="0" hangingPunct="0">
              <a:defRPr>
                <a:solidFill>
                  <a:schemeClr val="tx1"/>
                </a:solidFill>
                <a:latin typeface="Arial" charset="0"/>
                <a:ea typeface="ヒラギノ角ゴ Pro W3" charset="0"/>
                <a:cs typeface="ヒラギノ角ゴ Pro W3" charset="0"/>
              </a:defRPr>
            </a:lvl3pPr>
            <a:lvl4pPr marL="1600200" indent="-228600" eaLnBrk="0" hangingPunct="0">
              <a:defRPr>
                <a:solidFill>
                  <a:schemeClr val="tx1"/>
                </a:solidFill>
                <a:latin typeface="Arial" charset="0"/>
                <a:ea typeface="ヒラギノ角ゴ Pro W3" charset="0"/>
                <a:cs typeface="ヒラギノ角ゴ Pro W3" charset="0"/>
              </a:defRPr>
            </a:lvl4pPr>
            <a:lvl5pPr marL="2057400" indent="-228600" eaLnBrk="0" hangingPunct="0">
              <a:defRPr>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eaLnBrk="1" hangingPunct="1"/>
            <a:fld id="{6F93299C-CECA-A743-BC55-BF8B599F70D0}" type="slidenum">
              <a:rPr lang="en-GB"/>
              <a:pPr eaLnBrk="1" hangingPunct="1"/>
              <a:t>14</a:t>
            </a:fld>
            <a:endParaRPr lang="en-GB"/>
          </a:p>
        </p:txBody>
      </p:sp>
      <p:sp>
        <p:nvSpPr>
          <p:cNvPr id="37891" name="Rectangle 2"/>
          <p:cNvSpPr>
            <a:spLocks noGrp="1" noRot="1" noChangeAspect="1" noChangeArrowheads="1" noTextEdit="1"/>
          </p:cNvSpPr>
          <p:nvPr>
            <p:ph type="sldImg"/>
          </p:nvPr>
        </p:nvSpPr>
        <p:spPr>
          <a:xfrm>
            <a:off x="381000" y="685800"/>
            <a:ext cx="6096000" cy="3429000"/>
          </a:xfrm>
          <a:ln/>
        </p:spPr>
      </p:sp>
      <p:sp>
        <p:nvSpPr>
          <p:cNvPr id="37892" name="Rectangle 3"/>
          <p:cNvSpPr>
            <a:spLocks noGrp="1" noChangeArrowheads="1"/>
          </p:cNvSpPr>
          <p:nvPr>
            <p:ph type="body" idx="1"/>
          </p:nvPr>
        </p:nvSpPr>
        <p:spPr>
          <a:xfrm>
            <a:off x="685480" y="4342665"/>
            <a:ext cx="5487041" cy="411627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dirty="0"/>
          </a:p>
        </p:txBody>
      </p:sp>
    </p:spTree>
    <p:extLst>
      <p:ext uri="{BB962C8B-B14F-4D97-AF65-F5344CB8AC3E}">
        <p14:creationId xmlns:p14="http://schemas.microsoft.com/office/powerpoint/2010/main" val="2021428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xfrm>
            <a:off x="381000" y="685800"/>
            <a:ext cx="6096000" cy="3429000"/>
          </a:xfrm>
          <a:ln/>
        </p:spPr>
      </p:sp>
      <p:sp>
        <p:nvSpPr>
          <p:cNvPr id="389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dirty="0"/>
              <a:t>We can think of supply chains in two </a:t>
            </a:r>
            <a:r>
              <a:rPr lang="en-GB" dirty="0" smtClean="0"/>
              <a:t>directions:</a:t>
            </a:r>
            <a:r>
              <a:rPr lang="en-GB" baseline="0" dirty="0" smtClean="0"/>
              <a:t> s</a:t>
            </a:r>
            <a:r>
              <a:rPr lang="en-GB" dirty="0" smtClean="0"/>
              <a:t>tart</a:t>
            </a:r>
            <a:r>
              <a:rPr lang="en-GB" i="0" dirty="0" smtClean="0"/>
              <a:t>ing</a:t>
            </a:r>
            <a:r>
              <a:rPr lang="en-GB" dirty="0" smtClean="0"/>
              <a:t> </a:t>
            </a:r>
            <a:r>
              <a:rPr lang="en-GB" dirty="0"/>
              <a:t>with the raw material and </a:t>
            </a:r>
            <a:r>
              <a:rPr lang="en-GB" dirty="0" smtClean="0"/>
              <a:t>tracing </a:t>
            </a:r>
            <a:r>
              <a:rPr lang="en-GB" dirty="0"/>
              <a:t>it forward </a:t>
            </a:r>
            <a:r>
              <a:rPr lang="en-GB" dirty="0" smtClean="0"/>
              <a:t>to the </a:t>
            </a:r>
            <a:r>
              <a:rPr lang="en-GB" dirty="0"/>
              <a:t>final product.  Or starting with the final product and tracing </a:t>
            </a:r>
            <a:r>
              <a:rPr lang="en-GB" dirty="0" smtClean="0"/>
              <a:t>its </a:t>
            </a:r>
            <a:r>
              <a:rPr lang="en-GB" dirty="0"/>
              <a:t>components back to their origins.</a:t>
            </a:r>
          </a:p>
          <a:p>
            <a:pPr eaLnBrk="1" hangingPunct="1"/>
            <a:endParaRPr lang="en-GB" dirty="0"/>
          </a:p>
          <a:p>
            <a:pPr eaLnBrk="1" hangingPunct="1"/>
            <a:r>
              <a:rPr lang="en-GB" dirty="0"/>
              <a:t>A furniture retailer may ask: how can I know that the wood in this furniture has come from a sustainable source. He needs to investigate back down the supply chain, to trace the wood back to its forest source.</a:t>
            </a:r>
            <a:endParaRPr lang="en-US" dirty="0"/>
          </a:p>
        </p:txBody>
      </p:sp>
      <p:sp>
        <p:nvSpPr>
          <p:cNvPr id="389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ヒラギノ角ゴ Pro W3" charset="0"/>
                <a:cs typeface="ヒラギノ角ゴ Pro W3" charset="0"/>
              </a:defRPr>
            </a:lvl1pPr>
            <a:lvl2pPr marL="742950" indent="-285750" eaLnBrk="0" hangingPunct="0">
              <a:defRPr>
                <a:solidFill>
                  <a:schemeClr val="tx1"/>
                </a:solidFill>
                <a:latin typeface="Arial" charset="0"/>
                <a:ea typeface="ヒラギノ角ゴ Pro W3" charset="0"/>
                <a:cs typeface="ヒラギノ角ゴ Pro W3" charset="0"/>
              </a:defRPr>
            </a:lvl2pPr>
            <a:lvl3pPr marL="1143000" indent="-228600" eaLnBrk="0" hangingPunct="0">
              <a:defRPr>
                <a:solidFill>
                  <a:schemeClr val="tx1"/>
                </a:solidFill>
                <a:latin typeface="Arial" charset="0"/>
                <a:ea typeface="ヒラギノ角ゴ Pro W3" charset="0"/>
                <a:cs typeface="ヒラギノ角ゴ Pro W3" charset="0"/>
              </a:defRPr>
            </a:lvl3pPr>
            <a:lvl4pPr marL="1600200" indent="-228600" eaLnBrk="0" hangingPunct="0">
              <a:defRPr>
                <a:solidFill>
                  <a:schemeClr val="tx1"/>
                </a:solidFill>
                <a:latin typeface="Arial" charset="0"/>
                <a:ea typeface="ヒラギノ角ゴ Pro W3" charset="0"/>
                <a:cs typeface="ヒラギノ角ゴ Pro W3" charset="0"/>
              </a:defRPr>
            </a:lvl4pPr>
            <a:lvl5pPr marL="2057400" indent="-228600" eaLnBrk="0" hangingPunct="0">
              <a:defRPr>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eaLnBrk="1" hangingPunct="1"/>
            <a:fld id="{F028EC13-2FED-3446-8280-090DEBA3B11C}" type="slidenum">
              <a:rPr lang="en-GB"/>
              <a:pPr eaLnBrk="1" hangingPunct="1"/>
              <a:t>15</a:t>
            </a:fld>
            <a:endParaRPr lang="en-GB"/>
          </a:p>
        </p:txBody>
      </p:sp>
    </p:spTree>
    <p:extLst>
      <p:ext uri="{BB962C8B-B14F-4D97-AF65-F5344CB8AC3E}">
        <p14:creationId xmlns:p14="http://schemas.microsoft.com/office/powerpoint/2010/main" val="5988572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ヒラギノ角ゴ Pro W3" charset="0"/>
                <a:cs typeface="ヒラギノ角ゴ Pro W3" charset="0"/>
              </a:defRPr>
            </a:lvl1pPr>
            <a:lvl2pPr marL="742950" indent="-285750" eaLnBrk="0" hangingPunct="0">
              <a:defRPr>
                <a:solidFill>
                  <a:schemeClr val="tx1"/>
                </a:solidFill>
                <a:latin typeface="Arial" charset="0"/>
                <a:ea typeface="ヒラギノ角ゴ Pro W3" charset="0"/>
                <a:cs typeface="ヒラギノ角ゴ Pro W3" charset="0"/>
              </a:defRPr>
            </a:lvl2pPr>
            <a:lvl3pPr marL="1143000" indent="-228600" eaLnBrk="0" hangingPunct="0">
              <a:defRPr>
                <a:solidFill>
                  <a:schemeClr val="tx1"/>
                </a:solidFill>
                <a:latin typeface="Arial" charset="0"/>
                <a:ea typeface="ヒラギノ角ゴ Pro W3" charset="0"/>
                <a:cs typeface="ヒラギノ角ゴ Pro W3" charset="0"/>
              </a:defRPr>
            </a:lvl3pPr>
            <a:lvl4pPr marL="1600200" indent="-228600" eaLnBrk="0" hangingPunct="0">
              <a:defRPr>
                <a:solidFill>
                  <a:schemeClr val="tx1"/>
                </a:solidFill>
                <a:latin typeface="Arial" charset="0"/>
                <a:ea typeface="ヒラギノ角ゴ Pro W3" charset="0"/>
                <a:cs typeface="ヒラギノ角ゴ Pro W3" charset="0"/>
              </a:defRPr>
            </a:lvl4pPr>
            <a:lvl5pPr marL="2057400" indent="-228600" eaLnBrk="0" hangingPunct="0">
              <a:defRPr>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eaLnBrk="1" hangingPunct="1"/>
            <a:fld id="{67B3480E-CEBA-A644-8216-3E0E41D8B836}" type="slidenum">
              <a:rPr lang="en-GB"/>
              <a:pPr eaLnBrk="1" hangingPunct="1"/>
              <a:t>16</a:t>
            </a:fld>
            <a:endParaRPr lang="en-GB"/>
          </a:p>
        </p:txBody>
      </p:sp>
      <p:sp>
        <p:nvSpPr>
          <p:cNvPr id="39939" name="Rectangle 2"/>
          <p:cNvSpPr>
            <a:spLocks noGrp="1" noRot="1" noChangeAspect="1" noChangeArrowheads="1" noTextEdit="1"/>
          </p:cNvSpPr>
          <p:nvPr>
            <p:ph type="sldImg"/>
          </p:nvPr>
        </p:nvSpPr>
        <p:spPr>
          <a:xfrm>
            <a:off x="381000" y="685800"/>
            <a:ext cx="6096000" cy="3429000"/>
          </a:xfrm>
          <a:ln/>
        </p:spPr>
      </p:sp>
      <p:sp>
        <p:nvSpPr>
          <p:cNvPr id="39940" name="Rectangle 3"/>
          <p:cNvSpPr>
            <a:spLocks noGrp="1" noChangeArrowheads="1"/>
          </p:cNvSpPr>
          <p:nvPr>
            <p:ph type="body" idx="1"/>
          </p:nvPr>
        </p:nvSpPr>
        <p:spPr>
          <a:xfrm>
            <a:off x="685480" y="4342665"/>
            <a:ext cx="5487041" cy="411627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r>
              <a:rPr lang="en-US" i="0" dirty="0" smtClean="0">
                <a:solidFill>
                  <a:schemeClr val="tx1"/>
                </a:solidFill>
              </a:rPr>
              <a:t>On product claims</a:t>
            </a:r>
            <a:r>
              <a:rPr lang="en-US" i="0" baseline="0" dirty="0" smtClean="0">
                <a:solidFill>
                  <a:schemeClr val="tx1"/>
                </a:solidFill>
              </a:rPr>
              <a:t> refer to claims that are attached to the products, e.g. a FSC/PEFC label on a packaging.</a:t>
            </a:r>
          </a:p>
          <a:p>
            <a:pPr eaLnBrk="1" hangingPunct="1"/>
            <a:r>
              <a:rPr lang="en-US" i="0" baseline="0" dirty="0" smtClean="0">
                <a:solidFill>
                  <a:schemeClr val="tx1"/>
                </a:solidFill>
              </a:rPr>
              <a:t>Off product claims refer to claims that are not attached to the products, e.g. leaflets, brochures or website. </a:t>
            </a:r>
            <a:endParaRPr lang="en-US" i="0" dirty="0" smtClean="0">
              <a:solidFill>
                <a:schemeClr val="tx1"/>
              </a:solidFill>
            </a:endParaRPr>
          </a:p>
        </p:txBody>
      </p:sp>
    </p:spTree>
    <p:extLst>
      <p:ext uri="{BB962C8B-B14F-4D97-AF65-F5344CB8AC3E}">
        <p14:creationId xmlns:p14="http://schemas.microsoft.com/office/powerpoint/2010/main" val="37635891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p>
            <a:fld id="{599D3038-2B83-4D22-A469-5F7C0084C542}" type="slidenum">
              <a:rPr lang="en-US" smtClean="0"/>
              <a:pPr/>
              <a:t>17</a:t>
            </a:fld>
            <a:endParaRPr lang="en-US" smtClean="0"/>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a:ln/>
        </p:spPr>
        <p:txBody>
          <a:bodyPr/>
          <a:lstStyle/>
          <a:p>
            <a:pPr eaLnBrk="1" hangingPunct="1"/>
            <a:endParaRPr lang="en-GB" smtClean="0"/>
          </a:p>
        </p:txBody>
      </p:sp>
    </p:spTree>
    <p:extLst>
      <p:ext uri="{BB962C8B-B14F-4D97-AF65-F5344CB8AC3E}">
        <p14:creationId xmlns:p14="http://schemas.microsoft.com/office/powerpoint/2010/main" val="6195613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F3135B40-8AA7-4216-B028-6814FB272DF9}" type="slidenum">
              <a:rPr lang="en-US"/>
              <a:pPr/>
              <a:t>18</a:t>
            </a:fld>
            <a:endParaRPr lang="en-US"/>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endParaRPr lang="en-GB" dirty="0" smtClean="0"/>
          </a:p>
        </p:txBody>
      </p:sp>
    </p:spTree>
    <p:extLst>
      <p:ext uri="{BB962C8B-B14F-4D97-AF65-F5344CB8AC3E}">
        <p14:creationId xmlns:p14="http://schemas.microsoft.com/office/powerpoint/2010/main" val="42926820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txBox="1">
            <a:spLocks noGrp="1" noChangeArrowheads="1"/>
          </p:cNvSpPr>
          <p:nvPr/>
        </p:nvSpPr>
        <p:spPr bwMode="auto">
          <a:xfrm>
            <a:off x="3853978" y="9440305"/>
            <a:ext cx="2950016" cy="497445"/>
          </a:xfrm>
          <a:prstGeom prst="rect">
            <a:avLst/>
          </a:prstGeom>
          <a:noFill/>
          <a:ln w="9525">
            <a:noFill/>
            <a:miter lim="800000"/>
            <a:headEnd/>
            <a:tailEnd/>
          </a:ln>
        </p:spPr>
        <p:txBody>
          <a:bodyPr lIns="91833" tIns="45917" rIns="91833" bIns="45917" anchor="b"/>
          <a:lstStyle/>
          <a:p>
            <a:pPr algn="r"/>
            <a:fld id="{854EF651-3190-4ABC-8F5D-DAF611CDD8B7}" type="slidenum">
              <a:rPr lang="en-US" sz="1200"/>
              <a:pPr algn="r"/>
              <a:t>20</a:t>
            </a:fld>
            <a:endParaRPr lang="en-US" sz="1200"/>
          </a:p>
        </p:txBody>
      </p:sp>
      <p:sp>
        <p:nvSpPr>
          <p:cNvPr id="109571" name="Rectangle 2"/>
          <p:cNvSpPr>
            <a:spLocks noGrp="1" noRot="1" noChangeAspect="1" noChangeArrowheads="1" noTextEdit="1"/>
          </p:cNvSpPr>
          <p:nvPr>
            <p:ph type="sldImg"/>
          </p:nvPr>
        </p:nvSpPr>
        <p:spPr>
          <a:ln/>
        </p:spPr>
      </p:sp>
      <p:sp>
        <p:nvSpPr>
          <p:cNvPr id="109572" name="Rectangle 3"/>
          <p:cNvSpPr>
            <a:spLocks noGrp="1" noChangeArrowheads="1"/>
          </p:cNvSpPr>
          <p:nvPr>
            <p:ph type="body" idx="1"/>
          </p:nvPr>
        </p:nvSpPr>
        <p:spPr>
          <a:noFill/>
          <a:ln/>
        </p:spPr>
        <p:txBody>
          <a:bodyPr/>
          <a:lstStyle/>
          <a:p>
            <a:pPr eaLnBrk="1" hangingPunct="1"/>
            <a:r>
              <a:rPr lang="en-GB" dirty="0" smtClean="0"/>
              <a:t>Important</a:t>
            </a:r>
            <a:r>
              <a:rPr lang="en-GB" baseline="0" dirty="0" smtClean="0"/>
              <a:t> to check that these documents are valid and not falsified.</a:t>
            </a:r>
            <a:endParaRPr lang="en-GB" dirty="0" smtClean="0"/>
          </a:p>
        </p:txBody>
      </p:sp>
    </p:spTree>
    <p:extLst>
      <p:ext uri="{BB962C8B-B14F-4D97-AF65-F5344CB8AC3E}">
        <p14:creationId xmlns:p14="http://schemas.microsoft.com/office/powerpoint/2010/main" val="33341735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t>2</a:t>
            </a:fld>
            <a:endParaRPr lang="zh-TW" altLang="en-US"/>
          </a:p>
        </p:txBody>
      </p:sp>
    </p:spTree>
    <p:extLst>
      <p:ext uri="{BB962C8B-B14F-4D97-AF65-F5344CB8AC3E}">
        <p14:creationId xmlns:p14="http://schemas.microsoft.com/office/powerpoint/2010/main" val="11171377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21</a:t>
            </a:fld>
            <a:endParaRPr lang="en-GB"/>
          </a:p>
        </p:txBody>
      </p:sp>
    </p:spTree>
    <p:extLst>
      <p:ext uri="{BB962C8B-B14F-4D97-AF65-F5344CB8AC3E}">
        <p14:creationId xmlns:p14="http://schemas.microsoft.com/office/powerpoint/2010/main" val="24628546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0" dirty="0" smtClean="0"/>
          </a:p>
        </p:txBody>
      </p:sp>
      <p:sp>
        <p:nvSpPr>
          <p:cNvPr id="4" name="Foliennummernplatzhalter 3"/>
          <p:cNvSpPr>
            <a:spLocks noGrp="1"/>
          </p:cNvSpPr>
          <p:nvPr>
            <p:ph type="sldNum" sz="quarter" idx="10"/>
          </p:nvPr>
        </p:nvSpPr>
        <p:spPr/>
        <p:txBody>
          <a:bodyPr/>
          <a:lstStyle/>
          <a:p>
            <a:fld id="{CCCBD52F-95FF-43A3-B975-909E50C13C92}" type="slidenum">
              <a:rPr lang="en-GB" smtClean="0"/>
              <a:t>22</a:t>
            </a:fld>
            <a:endParaRPr lang="en-GB"/>
          </a:p>
        </p:txBody>
      </p:sp>
    </p:spTree>
    <p:extLst>
      <p:ext uri="{BB962C8B-B14F-4D97-AF65-F5344CB8AC3E}">
        <p14:creationId xmlns:p14="http://schemas.microsoft.com/office/powerpoint/2010/main" val="15290310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23</a:t>
            </a:fld>
            <a:endParaRPr lang="en-GB"/>
          </a:p>
        </p:txBody>
      </p:sp>
    </p:spTree>
    <p:extLst>
      <p:ext uri="{BB962C8B-B14F-4D97-AF65-F5344CB8AC3E}">
        <p14:creationId xmlns:p14="http://schemas.microsoft.com/office/powerpoint/2010/main" val="160305911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Grp="1" noRot="1" noChangeAspect="1" noChangeArrowheads="1" noTextEdit="1"/>
          </p:cNvSpPr>
          <p:nvPr>
            <p:ph type="sldImg"/>
          </p:nvPr>
        </p:nvSpPr>
        <p:spPr>
          <a:ln/>
        </p:spPr>
      </p:sp>
      <p:sp>
        <p:nvSpPr>
          <p:cNvPr id="210947" name="Rectangle 3"/>
          <p:cNvSpPr>
            <a:spLocks noGrp="1" noChangeArrowheads="1"/>
          </p:cNvSpPr>
          <p:nvPr>
            <p:ph type="body" idx="1"/>
          </p:nvPr>
        </p:nvSpPr>
        <p:spPr>
          <a:noFill/>
          <a:ln/>
        </p:spPr>
        <p:txBody>
          <a:bodyPr/>
          <a:lstStyle/>
          <a:p>
            <a:r>
              <a:rPr lang="en-GB" sz="1200" kern="1200" dirty="0" smtClean="0">
                <a:solidFill>
                  <a:schemeClr val="tx1"/>
                </a:solidFill>
                <a:effectLst/>
                <a:latin typeface="+mn-lt"/>
                <a:ea typeface="+mn-ea"/>
                <a:cs typeface="+mn-cs"/>
              </a:rPr>
              <a:t>FSC Facts &amp; figures: </a:t>
            </a:r>
            <a:r>
              <a:rPr lang="en-GB" sz="1200" u="sng" kern="1200" dirty="0" smtClean="0">
                <a:solidFill>
                  <a:schemeClr val="tx1"/>
                </a:solidFill>
                <a:effectLst/>
                <a:latin typeface="+mn-lt"/>
                <a:ea typeface="+mn-ea"/>
                <a:cs typeface="+mn-cs"/>
                <a:hlinkClick r:id="rId3"/>
              </a:rPr>
              <a:t>https://ic.fsc.org/facts-figures.19.htm</a:t>
            </a:r>
            <a:r>
              <a:rPr lang="en-GB" sz="1200" u="sng" kern="1200" dirty="0" smtClean="0">
                <a:solidFill>
                  <a:schemeClr val="tx1"/>
                </a:solidFill>
                <a:effectLst/>
                <a:latin typeface="+mn-lt"/>
                <a:ea typeface="+mn-ea"/>
                <a:cs typeface="+mn-cs"/>
              </a:rPr>
              <a:t>; </a:t>
            </a:r>
          </a:p>
          <a:p>
            <a:r>
              <a:rPr lang="en-GB" sz="1200" u="none" kern="1200" dirty="0" smtClean="0">
                <a:solidFill>
                  <a:schemeClr val="tx1"/>
                </a:solidFill>
                <a:effectLst/>
                <a:latin typeface="+mn-lt"/>
                <a:ea typeface="+mn-ea"/>
                <a:cs typeface="+mn-cs"/>
              </a:rPr>
              <a:t>PEFC</a:t>
            </a:r>
            <a:r>
              <a:rPr lang="en-GB" sz="1200" u="none"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Facts &amp; figures: </a:t>
            </a:r>
            <a:r>
              <a:rPr lang="en-GB" sz="1200" u="sng" kern="1200" dirty="0" smtClean="0">
                <a:solidFill>
                  <a:schemeClr val="tx1"/>
                </a:solidFill>
                <a:effectLst/>
                <a:latin typeface="+mn-lt"/>
                <a:ea typeface="+mn-ea"/>
                <a:cs typeface="+mn-cs"/>
                <a:hlinkClick r:id="rId4"/>
              </a:rPr>
              <a:t>http://www.pefc.org/about-pefc/who-we-are/facts-a-figures</a:t>
            </a:r>
            <a:r>
              <a:rPr lang="en-GB" sz="1200" kern="1200" dirty="0" smtClean="0">
                <a:solidFill>
                  <a:schemeClr val="tx1"/>
                </a:solidFill>
                <a:effectLst/>
                <a:latin typeface="+mn-lt"/>
                <a:ea typeface="+mn-ea"/>
                <a:cs typeface="+mn-cs"/>
              </a:rPr>
              <a:t> </a:t>
            </a:r>
            <a:endParaRPr lang="en-GB" dirty="0" smtClean="0"/>
          </a:p>
        </p:txBody>
      </p:sp>
    </p:spTree>
    <p:extLst>
      <p:ext uri="{BB962C8B-B14F-4D97-AF65-F5344CB8AC3E}">
        <p14:creationId xmlns:p14="http://schemas.microsoft.com/office/powerpoint/2010/main" val="250582843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FSC</a:t>
            </a:r>
            <a:r>
              <a:rPr lang="en-GB" baseline="0" dirty="0" smtClean="0"/>
              <a:t> has revised its Principles and Criteria. The revised principles are in brackets.</a:t>
            </a:r>
            <a:endParaRPr lang="en-GB" dirty="0"/>
          </a:p>
        </p:txBody>
      </p:sp>
      <p:sp>
        <p:nvSpPr>
          <p:cNvPr id="4" name="Slide Number Placeholder 3"/>
          <p:cNvSpPr>
            <a:spLocks noGrp="1"/>
          </p:cNvSpPr>
          <p:nvPr>
            <p:ph type="sldNum" sz="quarter" idx="10"/>
          </p:nvPr>
        </p:nvSpPr>
        <p:spPr/>
        <p:txBody>
          <a:bodyPr/>
          <a:lstStyle/>
          <a:p>
            <a:fld id="{7F00BA1C-010B-4645-BBAE-2A86423752D0}" type="slidenum">
              <a:rPr lang="zh-TW" altLang="en-US" smtClean="0"/>
              <a:t>25</a:t>
            </a:fld>
            <a:endParaRPr lang="zh-TW" altLang="en-US"/>
          </a:p>
        </p:txBody>
      </p:sp>
    </p:spTree>
    <p:extLst>
      <p:ext uri="{BB962C8B-B14F-4D97-AF65-F5344CB8AC3E}">
        <p14:creationId xmlns:p14="http://schemas.microsoft.com/office/powerpoint/2010/main" val="119859200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CCBD52F-95FF-43A3-B975-909E50C13C92}" type="slidenum">
              <a:rPr lang="en-GB" smtClean="0"/>
              <a:t>26</a:t>
            </a:fld>
            <a:endParaRPr lang="en-GB"/>
          </a:p>
        </p:txBody>
      </p:sp>
    </p:spTree>
    <p:extLst>
      <p:ext uri="{BB962C8B-B14F-4D97-AF65-F5344CB8AC3E}">
        <p14:creationId xmlns:p14="http://schemas.microsoft.com/office/powerpoint/2010/main" val="35197257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Basis for certification criteria</a:t>
            </a:r>
            <a:endParaRPr lang="en-GB" dirty="0"/>
          </a:p>
        </p:txBody>
      </p:sp>
      <p:sp>
        <p:nvSpPr>
          <p:cNvPr id="4" name="Slide Number Placeholder 3"/>
          <p:cNvSpPr>
            <a:spLocks noGrp="1"/>
          </p:cNvSpPr>
          <p:nvPr>
            <p:ph type="sldNum" sz="quarter" idx="10"/>
          </p:nvPr>
        </p:nvSpPr>
        <p:spPr/>
        <p:txBody>
          <a:bodyPr/>
          <a:lstStyle/>
          <a:p>
            <a:pPr>
              <a:defRPr/>
            </a:pPr>
            <a:fld id="{5A33CC46-A199-41BE-A6B8-2D7F9014F928}" type="slidenum">
              <a:rPr lang="en-US" smtClean="0"/>
              <a:pPr>
                <a:defRPr/>
              </a:pPr>
              <a:t>27</a:t>
            </a:fld>
            <a:endParaRPr lang="en-US"/>
          </a:p>
        </p:txBody>
      </p:sp>
    </p:spTree>
    <p:extLst>
      <p:ext uri="{BB962C8B-B14F-4D97-AF65-F5344CB8AC3E}">
        <p14:creationId xmlns:p14="http://schemas.microsoft.com/office/powerpoint/2010/main" val="138424585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Basis for certification criteria</a:t>
            </a:r>
            <a:endParaRPr lang="en-GB" dirty="0"/>
          </a:p>
        </p:txBody>
      </p:sp>
      <p:sp>
        <p:nvSpPr>
          <p:cNvPr id="4" name="Slide Number Placeholder 3"/>
          <p:cNvSpPr>
            <a:spLocks noGrp="1"/>
          </p:cNvSpPr>
          <p:nvPr>
            <p:ph type="sldNum" sz="quarter" idx="10"/>
          </p:nvPr>
        </p:nvSpPr>
        <p:spPr/>
        <p:txBody>
          <a:bodyPr/>
          <a:lstStyle/>
          <a:p>
            <a:pPr>
              <a:defRPr/>
            </a:pPr>
            <a:fld id="{5A33CC46-A199-41BE-A6B8-2D7F9014F928}" type="slidenum">
              <a:rPr lang="en-US" smtClean="0"/>
              <a:pPr>
                <a:defRPr/>
              </a:pPr>
              <a:t>28</a:t>
            </a:fld>
            <a:endParaRPr lang="en-US"/>
          </a:p>
        </p:txBody>
      </p:sp>
    </p:spTree>
    <p:extLst>
      <p:ext uri="{BB962C8B-B14F-4D97-AF65-F5344CB8AC3E}">
        <p14:creationId xmlns:p14="http://schemas.microsoft.com/office/powerpoint/2010/main" val="138424585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29</a:t>
            </a:fld>
            <a:endParaRPr lang="en-GB"/>
          </a:p>
        </p:txBody>
      </p:sp>
    </p:spTree>
    <p:extLst>
      <p:ext uri="{BB962C8B-B14F-4D97-AF65-F5344CB8AC3E}">
        <p14:creationId xmlns:p14="http://schemas.microsoft.com/office/powerpoint/2010/main" val="247789013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indent="0">
              <a:buFont typeface="Arial" panose="020B0604020202020204" pitchFamily="34" charset="0"/>
              <a:buNone/>
            </a:pPr>
            <a:r>
              <a:rPr lang="en-GB" i="0" dirty="0" smtClean="0"/>
              <a:t>Unacceptable</a:t>
            </a:r>
            <a:r>
              <a:rPr lang="en-GB" i="0" baseline="0" dirty="0" smtClean="0"/>
              <a:t> source refer to non-certified materials that are not allowed to be mixed with certified materials. Under FSC system, only controlled wood can be mixed with non-certified materials. FSC controlled wood covers the following categories: Illegally harvested timber</a:t>
            </a:r>
          </a:p>
          <a:p>
            <a:pPr marL="171450" indent="-171450">
              <a:buFont typeface="Arial" panose="020B0604020202020204" pitchFamily="34" charset="0"/>
              <a:buChar char="•"/>
            </a:pPr>
            <a:r>
              <a:rPr lang="en-GB" i="0" baseline="0" dirty="0" smtClean="0"/>
              <a:t>Wood harvested in violation of traditional and civil rights</a:t>
            </a:r>
          </a:p>
          <a:p>
            <a:pPr marL="171450" indent="-171450">
              <a:buFont typeface="Arial" panose="020B0604020202020204" pitchFamily="34" charset="0"/>
              <a:buChar char="•"/>
            </a:pPr>
            <a:r>
              <a:rPr lang="en-GB" i="0" baseline="0" dirty="0" smtClean="0"/>
              <a:t>Wood from areas where HCVs are threatened</a:t>
            </a:r>
          </a:p>
          <a:p>
            <a:pPr marL="171450" indent="-171450">
              <a:buFont typeface="Arial" panose="020B0604020202020204" pitchFamily="34" charset="0"/>
              <a:buChar char="•"/>
            </a:pPr>
            <a:r>
              <a:rPr lang="en-GB" i="0" baseline="0" dirty="0" smtClean="0"/>
              <a:t>Wood from areas being converted</a:t>
            </a:r>
          </a:p>
          <a:p>
            <a:pPr marL="171450" indent="-171450">
              <a:buFont typeface="Arial" panose="020B0604020202020204" pitchFamily="34" charset="0"/>
              <a:buChar char="•"/>
            </a:pPr>
            <a:r>
              <a:rPr lang="en-GB" i="0" baseline="0" dirty="0" smtClean="0"/>
              <a:t>Areas where GM trees are planted</a:t>
            </a:r>
          </a:p>
          <a:p>
            <a:endParaRPr lang="en-GB" i="0" baseline="0" dirty="0" smtClean="0"/>
          </a:p>
          <a:p>
            <a:r>
              <a:rPr lang="en-GB" i="0" baseline="0" dirty="0" smtClean="0"/>
              <a:t>For PEFC, controversial sources include:</a:t>
            </a:r>
          </a:p>
          <a:p>
            <a:r>
              <a:rPr lang="en-GB" i="0" baseline="0" dirty="0" smtClean="0"/>
              <a:t>(a)   not complying with local, national or international legislation, in particular related to the following areas:  </a:t>
            </a:r>
          </a:p>
          <a:p>
            <a:pPr marL="171450" indent="-171450">
              <a:buFont typeface="Arial" panose="020B0604020202020204" pitchFamily="34" charset="0"/>
              <a:buChar char="•"/>
            </a:pPr>
            <a:r>
              <a:rPr lang="en-GB" i="0" baseline="0" dirty="0" smtClean="0"/>
              <a:t>forestry operations and harvesting, including conversion of forest to other use </a:t>
            </a:r>
          </a:p>
          <a:p>
            <a:pPr marL="171450" indent="-171450">
              <a:buFont typeface="Arial" panose="020B0604020202020204" pitchFamily="34" charset="0"/>
              <a:buChar char="•"/>
            </a:pPr>
            <a:r>
              <a:rPr lang="en-GB" i="0" baseline="0" dirty="0" smtClean="0"/>
              <a:t>management of areas with designated high environmental and cultural values  </a:t>
            </a:r>
          </a:p>
          <a:p>
            <a:pPr marL="171450" indent="-171450">
              <a:buFont typeface="Arial" panose="020B0604020202020204" pitchFamily="34" charset="0"/>
              <a:buChar char="•"/>
            </a:pPr>
            <a:r>
              <a:rPr lang="en-GB" i="0" baseline="0" dirty="0" smtClean="0"/>
              <a:t>protected and endangered species, including requirements of CITES</a:t>
            </a:r>
          </a:p>
          <a:p>
            <a:pPr marL="171450" indent="-171450">
              <a:buFont typeface="Arial" panose="020B0604020202020204" pitchFamily="34" charset="0"/>
              <a:buChar char="•"/>
            </a:pPr>
            <a:r>
              <a:rPr lang="en-GB" i="0" baseline="0" dirty="0" smtClean="0"/>
              <a:t>health and labour issues relating to forest workers</a:t>
            </a:r>
          </a:p>
          <a:p>
            <a:pPr marL="171450" indent="-171450">
              <a:buFont typeface="Arial" panose="020B0604020202020204" pitchFamily="34" charset="0"/>
              <a:buChar char="•"/>
            </a:pPr>
            <a:r>
              <a:rPr lang="en-GB" i="0" baseline="0" dirty="0" smtClean="0"/>
              <a:t>indigenous peoples’ property, tenure and use rights </a:t>
            </a:r>
          </a:p>
          <a:p>
            <a:pPr marL="171450" indent="-171450">
              <a:buFont typeface="Arial" panose="020B0604020202020204" pitchFamily="34" charset="0"/>
              <a:buChar char="•"/>
            </a:pPr>
            <a:r>
              <a:rPr lang="en-GB" i="0" baseline="0" dirty="0" smtClean="0"/>
              <a:t>payment of taxes and royalties</a:t>
            </a:r>
          </a:p>
          <a:p>
            <a:r>
              <a:rPr lang="en-GB" i="0" baseline="0" dirty="0" smtClean="0"/>
              <a:t>(b)   utilising genetically modified organisms,  </a:t>
            </a:r>
          </a:p>
          <a:p>
            <a:r>
              <a:rPr lang="en-GB" i="0" baseline="0" dirty="0" smtClean="0"/>
              <a:t>(c)   converting  forest  to  other  vegetation  type,  including  conversion  of  primary  forests  to forest 	plantations.</a:t>
            </a:r>
          </a:p>
          <a:p>
            <a:endParaRPr lang="en-GB" i="0" baseline="0" dirty="0" smtClean="0"/>
          </a:p>
          <a:p>
            <a:endParaRPr lang="en-GB" i="0" baseline="0" dirty="0" smtClean="0"/>
          </a:p>
          <a:p>
            <a:endParaRPr lang="en-GB" i="0" dirty="0" smtClean="0"/>
          </a:p>
        </p:txBody>
      </p:sp>
      <p:sp>
        <p:nvSpPr>
          <p:cNvPr id="4" name="Slide Number Placeholder 3"/>
          <p:cNvSpPr>
            <a:spLocks noGrp="1"/>
          </p:cNvSpPr>
          <p:nvPr>
            <p:ph type="sldNum" sz="quarter" idx="10"/>
          </p:nvPr>
        </p:nvSpPr>
        <p:spPr/>
        <p:txBody>
          <a:bodyPr/>
          <a:lstStyle/>
          <a:p>
            <a:pPr>
              <a:defRPr/>
            </a:pPr>
            <a:fld id="{5A33CC46-A199-41BE-A6B8-2D7F9014F928}" type="slidenum">
              <a:rPr lang="en-US" smtClean="0"/>
              <a:pPr>
                <a:defRPr/>
              </a:pPr>
              <a:t>30</a:t>
            </a:fld>
            <a:endParaRPr lang="en-US"/>
          </a:p>
        </p:txBody>
      </p:sp>
    </p:spTree>
    <p:extLst>
      <p:ext uri="{BB962C8B-B14F-4D97-AF65-F5344CB8AC3E}">
        <p14:creationId xmlns:p14="http://schemas.microsoft.com/office/powerpoint/2010/main" val="5376577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ヒラギノ角ゴ Pro W3" charset="0"/>
                <a:cs typeface="ヒラギノ角ゴ Pro W3" charset="0"/>
              </a:defRPr>
            </a:lvl1pPr>
            <a:lvl2pPr marL="742950" indent="-285750" eaLnBrk="0" hangingPunct="0">
              <a:defRPr>
                <a:solidFill>
                  <a:schemeClr val="tx1"/>
                </a:solidFill>
                <a:latin typeface="Arial" charset="0"/>
                <a:ea typeface="ヒラギノ角ゴ Pro W3" charset="0"/>
                <a:cs typeface="ヒラギノ角ゴ Pro W3" charset="0"/>
              </a:defRPr>
            </a:lvl2pPr>
            <a:lvl3pPr marL="1143000" indent="-228600" eaLnBrk="0" hangingPunct="0">
              <a:defRPr>
                <a:solidFill>
                  <a:schemeClr val="tx1"/>
                </a:solidFill>
                <a:latin typeface="Arial" charset="0"/>
                <a:ea typeface="ヒラギノ角ゴ Pro W3" charset="0"/>
                <a:cs typeface="ヒラギノ角ゴ Pro W3" charset="0"/>
              </a:defRPr>
            </a:lvl3pPr>
            <a:lvl4pPr marL="1600200" indent="-228600" eaLnBrk="0" hangingPunct="0">
              <a:defRPr>
                <a:solidFill>
                  <a:schemeClr val="tx1"/>
                </a:solidFill>
                <a:latin typeface="Arial" charset="0"/>
                <a:ea typeface="ヒラギノ角ゴ Pro W3" charset="0"/>
                <a:cs typeface="ヒラギノ角ゴ Pro W3" charset="0"/>
              </a:defRPr>
            </a:lvl4pPr>
            <a:lvl5pPr marL="2057400" indent="-228600" eaLnBrk="0" hangingPunct="0">
              <a:defRPr>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eaLnBrk="1" hangingPunct="1"/>
            <a:fld id="{02572F68-30EF-904B-916F-E2123376A291}" type="slidenum">
              <a:rPr lang="en-GB"/>
              <a:pPr eaLnBrk="1" hangingPunct="1"/>
              <a:t>3</a:t>
            </a:fld>
            <a:endParaRPr lang="en-GB"/>
          </a:p>
        </p:txBody>
      </p:sp>
      <p:sp>
        <p:nvSpPr>
          <p:cNvPr id="29699" name="Rectangle 2"/>
          <p:cNvSpPr>
            <a:spLocks noGrp="1" noRot="1" noChangeAspect="1" noChangeArrowheads="1" noTextEdit="1"/>
          </p:cNvSpPr>
          <p:nvPr>
            <p:ph type="sldImg"/>
          </p:nvPr>
        </p:nvSpPr>
        <p:spPr>
          <a:xfrm>
            <a:off x="381000" y="685800"/>
            <a:ext cx="6096000" cy="3429000"/>
          </a:xfrm>
          <a:ln/>
        </p:spPr>
      </p:sp>
      <p:sp>
        <p:nvSpPr>
          <p:cNvPr id="297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286364859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Information</a:t>
            </a:r>
            <a:r>
              <a:rPr lang="en-GB" baseline="0" dirty="0" smtClean="0"/>
              <a:t> source: EU TR implementing regulation</a:t>
            </a:r>
          </a:p>
          <a:p>
            <a:endParaRPr lang="en-GB" i="1" baseline="0" dirty="0" smtClean="0"/>
          </a:p>
        </p:txBody>
      </p:sp>
      <p:sp>
        <p:nvSpPr>
          <p:cNvPr id="4" name="Slide Number Placeholder 3"/>
          <p:cNvSpPr>
            <a:spLocks noGrp="1"/>
          </p:cNvSpPr>
          <p:nvPr>
            <p:ph type="sldNum" sz="quarter" idx="10"/>
          </p:nvPr>
        </p:nvSpPr>
        <p:spPr/>
        <p:txBody>
          <a:bodyPr/>
          <a:lstStyle/>
          <a:p>
            <a:fld id="{4A6A6824-9DD6-4828-8E52-1AD044680398}" type="slidenum">
              <a:rPr lang="en-GB" smtClean="0"/>
              <a:t>31</a:t>
            </a:fld>
            <a:endParaRPr lang="en-GB"/>
          </a:p>
        </p:txBody>
      </p:sp>
    </p:spTree>
    <p:extLst>
      <p:ext uri="{BB962C8B-B14F-4D97-AF65-F5344CB8AC3E}">
        <p14:creationId xmlns:p14="http://schemas.microsoft.com/office/powerpoint/2010/main" val="297479535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Information</a:t>
            </a:r>
            <a:r>
              <a:rPr lang="en-GB" baseline="0" dirty="0" smtClean="0"/>
              <a:t> source: EU TR implementing regulation</a:t>
            </a:r>
            <a:endParaRPr lang="en-GB" dirty="0" smtClean="0"/>
          </a:p>
          <a:p>
            <a:endParaRPr lang="en-GB" i="1" dirty="0" smtClean="0"/>
          </a:p>
        </p:txBody>
      </p:sp>
      <p:sp>
        <p:nvSpPr>
          <p:cNvPr id="4" name="Slide Number Placeholder 3"/>
          <p:cNvSpPr>
            <a:spLocks noGrp="1"/>
          </p:cNvSpPr>
          <p:nvPr>
            <p:ph type="sldNum" sz="quarter" idx="10"/>
          </p:nvPr>
        </p:nvSpPr>
        <p:spPr/>
        <p:txBody>
          <a:bodyPr/>
          <a:lstStyle/>
          <a:p>
            <a:fld id="{4A6A6824-9DD6-4828-8E52-1AD044680398}" type="slidenum">
              <a:rPr lang="en-GB" smtClean="0"/>
              <a:t>32</a:t>
            </a:fld>
            <a:endParaRPr lang="en-GB"/>
          </a:p>
        </p:txBody>
      </p:sp>
    </p:spTree>
    <p:extLst>
      <p:ext uri="{BB962C8B-B14F-4D97-AF65-F5344CB8AC3E}">
        <p14:creationId xmlns:p14="http://schemas.microsoft.com/office/powerpoint/2010/main" val="347976818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33</a:t>
            </a:fld>
            <a:endParaRPr lang="en-GB"/>
          </a:p>
        </p:txBody>
      </p:sp>
    </p:spTree>
    <p:extLst>
      <p:ext uri="{BB962C8B-B14F-4D97-AF65-F5344CB8AC3E}">
        <p14:creationId xmlns:p14="http://schemas.microsoft.com/office/powerpoint/2010/main" val="294595821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t>34</a:t>
            </a:fld>
            <a:endParaRPr lang="en-GB"/>
          </a:p>
        </p:txBody>
      </p:sp>
    </p:spTree>
    <p:extLst>
      <p:ext uri="{BB962C8B-B14F-4D97-AF65-F5344CB8AC3E}">
        <p14:creationId xmlns:p14="http://schemas.microsoft.com/office/powerpoint/2010/main" val="17087670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ヒラギノ角ゴ Pro W3" charset="0"/>
                <a:cs typeface="ヒラギノ角ゴ Pro W3" charset="0"/>
              </a:defRPr>
            </a:lvl1pPr>
            <a:lvl2pPr marL="742950" indent="-285750" eaLnBrk="0" hangingPunct="0">
              <a:defRPr>
                <a:solidFill>
                  <a:schemeClr val="tx1"/>
                </a:solidFill>
                <a:latin typeface="Arial" charset="0"/>
                <a:ea typeface="ヒラギノ角ゴ Pro W3" charset="0"/>
                <a:cs typeface="ヒラギノ角ゴ Pro W3" charset="0"/>
              </a:defRPr>
            </a:lvl2pPr>
            <a:lvl3pPr marL="1143000" indent="-228600" eaLnBrk="0" hangingPunct="0">
              <a:defRPr>
                <a:solidFill>
                  <a:schemeClr val="tx1"/>
                </a:solidFill>
                <a:latin typeface="Arial" charset="0"/>
                <a:ea typeface="ヒラギノ角ゴ Pro W3" charset="0"/>
                <a:cs typeface="ヒラギノ角ゴ Pro W3" charset="0"/>
              </a:defRPr>
            </a:lvl3pPr>
            <a:lvl4pPr marL="1600200" indent="-228600" eaLnBrk="0" hangingPunct="0">
              <a:defRPr>
                <a:solidFill>
                  <a:schemeClr val="tx1"/>
                </a:solidFill>
                <a:latin typeface="Arial" charset="0"/>
                <a:ea typeface="ヒラギノ角ゴ Pro W3" charset="0"/>
                <a:cs typeface="ヒラギノ角ゴ Pro W3" charset="0"/>
              </a:defRPr>
            </a:lvl4pPr>
            <a:lvl5pPr marL="2057400" indent="-228600" eaLnBrk="0" hangingPunct="0">
              <a:defRPr>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eaLnBrk="1" hangingPunct="1"/>
            <a:fld id="{338BA1B2-3BAF-9D44-8DBD-61E22671154B}" type="slidenum">
              <a:rPr lang="en-GB"/>
              <a:pPr eaLnBrk="1" hangingPunct="1"/>
              <a:t>4</a:t>
            </a:fld>
            <a:endParaRPr lang="en-GB"/>
          </a:p>
        </p:txBody>
      </p:sp>
      <p:sp>
        <p:nvSpPr>
          <p:cNvPr id="30723" name="Rectangle 2"/>
          <p:cNvSpPr>
            <a:spLocks noGrp="1" noRot="1" noChangeAspect="1" noChangeArrowheads="1" noTextEdit="1"/>
          </p:cNvSpPr>
          <p:nvPr>
            <p:ph type="sldImg"/>
          </p:nvPr>
        </p:nvSpPr>
        <p:spPr>
          <a:xfrm>
            <a:off x="381000" y="685800"/>
            <a:ext cx="6096000" cy="3429000"/>
          </a:xfrm>
          <a:ln/>
        </p:spPr>
      </p:sp>
      <p:sp>
        <p:nvSpPr>
          <p:cNvPr id="307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19475934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ヒラギノ角ゴ Pro W3" charset="0"/>
                <a:cs typeface="ヒラギノ角ゴ Pro W3" charset="0"/>
              </a:defRPr>
            </a:lvl1pPr>
            <a:lvl2pPr marL="742950" indent="-285750" eaLnBrk="0" hangingPunct="0">
              <a:defRPr>
                <a:solidFill>
                  <a:schemeClr val="tx1"/>
                </a:solidFill>
                <a:latin typeface="Arial" charset="0"/>
                <a:ea typeface="ヒラギノ角ゴ Pro W3" charset="0"/>
                <a:cs typeface="ヒラギノ角ゴ Pro W3" charset="0"/>
              </a:defRPr>
            </a:lvl2pPr>
            <a:lvl3pPr marL="1143000" indent="-228600" eaLnBrk="0" hangingPunct="0">
              <a:defRPr>
                <a:solidFill>
                  <a:schemeClr val="tx1"/>
                </a:solidFill>
                <a:latin typeface="Arial" charset="0"/>
                <a:ea typeface="ヒラギノ角ゴ Pro W3" charset="0"/>
                <a:cs typeface="ヒラギノ角ゴ Pro W3" charset="0"/>
              </a:defRPr>
            </a:lvl3pPr>
            <a:lvl4pPr marL="1600200" indent="-228600" eaLnBrk="0" hangingPunct="0">
              <a:defRPr>
                <a:solidFill>
                  <a:schemeClr val="tx1"/>
                </a:solidFill>
                <a:latin typeface="Arial" charset="0"/>
                <a:ea typeface="ヒラギノ角ゴ Pro W3" charset="0"/>
                <a:cs typeface="ヒラギノ角ゴ Pro W3" charset="0"/>
              </a:defRPr>
            </a:lvl4pPr>
            <a:lvl5pPr marL="2057400" indent="-228600" eaLnBrk="0" hangingPunct="0">
              <a:defRPr>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eaLnBrk="1" hangingPunct="1"/>
            <a:fld id="{217E6D11-B5E0-B648-9C25-4F160835DA90}" type="slidenum">
              <a:rPr lang="en-GB"/>
              <a:pPr eaLnBrk="1" hangingPunct="1"/>
              <a:t>5</a:t>
            </a:fld>
            <a:endParaRPr lang="en-GB"/>
          </a:p>
        </p:txBody>
      </p:sp>
      <p:sp>
        <p:nvSpPr>
          <p:cNvPr id="31747" name="Rectangle 2"/>
          <p:cNvSpPr>
            <a:spLocks noGrp="1" noRot="1" noChangeAspect="1" noChangeArrowheads="1" noTextEdit="1"/>
          </p:cNvSpPr>
          <p:nvPr>
            <p:ph type="sldImg"/>
          </p:nvPr>
        </p:nvSpPr>
        <p:spPr>
          <a:xfrm>
            <a:off x="381000" y="685800"/>
            <a:ext cx="6096000" cy="3429000"/>
          </a:xfrm>
          <a:ln/>
        </p:spPr>
      </p:sp>
      <p:sp>
        <p:nvSpPr>
          <p:cNvPr id="317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i="1" dirty="0"/>
          </a:p>
        </p:txBody>
      </p:sp>
    </p:spTree>
    <p:extLst>
      <p:ext uri="{BB962C8B-B14F-4D97-AF65-F5344CB8AC3E}">
        <p14:creationId xmlns:p14="http://schemas.microsoft.com/office/powerpoint/2010/main" val="36401530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ヒラギノ角ゴ Pro W3" charset="0"/>
                <a:cs typeface="ヒラギノ角ゴ Pro W3" charset="0"/>
              </a:defRPr>
            </a:lvl1pPr>
            <a:lvl2pPr marL="742950" indent="-285750" eaLnBrk="0" hangingPunct="0">
              <a:defRPr>
                <a:solidFill>
                  <a:schemeClr val="tx1"/>
                </a:solidFill>
                <a:latin typeface="Arial" charset="0"/>
                <a:ea typeface="ヒラギノ角ゴ Pro W3" charset="0"/>
                <a:cs typeface="ヒラギノ角ゴ Pro W3" charset="0"/>
              </a:defRPr>
            </a:lvl2pPr>
            <a:lvl3pPr marL="1143000" indent="-228600" eaLnBrk="0" hangingPunct="0">
              <a:defRPr>
                <a:solidFill>
                  <a:schemeClr val="tx1"/>
                </a:solidFill>
                <a:latin typeface="Arial" charset="0"/>
                <a:ea typeface="ヒラギノ角ゴ Pro W3" charset="0"/>
                <a:cs typeface="ヒラギノ角ゴ Pro W3" charset="0"/>
              </a:defRPr>
            </a:lvl3pPr>
            <a:lvl4pPr marL="1600200" indent="-228600" eaLnBrk="0" hangingPunct="0">
              <a:defRPr>
                <a:solidFill>
                  <a:schemeClr val="tx1"/>
                </a:solidFill>
                <a:latin typeface="Arial" charset="0"/>
                <a:ea typeface="ヒラギノ角ゴ Pro W3" charset="0"/>
                <a:cs typeface="ヒラギノ角ゴ Pro W3" charset="0"/>
              </a:defRPr>
            </a:lvl4pPr>
            <a:lvl5pPr marL="2057400" indent="-228600" eaLnBrk="0" hangingPunct="0">
              <a:defRPr>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eaLnBrk="1" hangingPunct="1"/>
            <a:fld id="{E95E6AA3-5386-4C41-818C-361FF346FC0E}" type="slidenum">
              <a:rPr lang="en-GB"/>
              <a:pPr eaLnBrk="1" hangingPunct="1"/>
              <a:t>6</a:t>
            </a:fld>
            <a:endParaRPr lang="en-GB"/>
          </a:p>
        </p:txBody>
      </p:sp>
      <p:sp>
        <p:nvSpPr>
          <p:cNvPr id="32771" name="Rectangle 2"/>
          <p:cNvSpPr>
            <a:spLocks noGrp="1" noRot="1" noChangeAspect="1" noChangeArrowheads="1" noTextEdit="1"/>
          </p:cNvSpPr>
          <p:nvPr>
            <p:ph type="sldImg"/>
          </p:nvPr>
        </p:nvSpPr>
        <p:spPr>
          <a:xfrm>
            <a:off x="381000" y="685800"/>
            <a:ext cx="6096000" cy="3429000"/>
          </a:xfrm>
          <a:ln/>
        </p:spPr>
      </p:sp>
      <p:sp>
        <p:nvSpPr>
          <p:cNvPr id="327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dirty="0"/>
          </a:p>
        </p:txBody>
      </p:sp>
    </p:spTree>
    <p:extLst>
      <p:ext uri="{BB962C8B-B14F-4D97-AF65-F5344CB8AC3E}">
        <p14:creationId xmlns:p14="http://schemas.microsoft.com/office/powerpoint/2010/main" val="7744209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7</a:t>
            </a:fld>
            <a:endParaRPr lang="en-GB"/>
          </a:p>
        </p:txBody>
      </p:sp>
    </p:spTree>
    <p:extLst>
      <p:ext uri="{BB962C8B-B14F-4D97-AF65-F5344CB8AC3E}">
        <p14:creationId xmlns:p14="http://schemas.microsoft.com/office/powerpoint/2010/main" val="27205257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ヒラギノ角ゴ Pro W3" charset="0"/>
                <a:cs typeface="ヒラギノ角ゴ Pro W3" charset="0"/>
              </a:defRPr>
            </a:lvl1pPr>
            <a:lvl2pPr marL="742950" indent="-285750" eaLnBrk="0" hangingPunct="0">
              <a:defRPr>
                <a:solidFill>
                  <a:schemeClr val="tx1"/>
                </a:solidFill>
                <a:latin typeface="Arial" charset="0"/>
                <a:ea typeface="ヒラギノ角ゴ Pro W3" charset="0"/>
                <a:cs typeface="ヒラギノ角ゴ Pro W3" charset="0"/>
              </a:defRPr>
            </a:lvl2pPr>
            <a:lvl3pPr marL="1143000" indent="-228600" eaLnBrk="0" hangingPunct="0">
              <a:defRPr>
                <a:solidFill>
                  <a:schemeClr val="tx1"/>
                </a:solidFill>
                <a:latin typeface="Arial" charset="0"/>
                <a:ea typeface="ヒラギノ角ゴ Pro W3" charset="0"/>
                <a:cs typeface="ヒラギノ角ゴ Pro W3" charset="0"/>
              </a:defRPr>
            </a:lvl3pPr>
            <a:lvl4pPr marL="1600200" indent="-228600" eaLnBrk="0" hangingPunct="0">
              <a:defRPr>
                <a:solidFill>
                  <a:schemeClr val="tx1"/>
                </a:solidFill>
                <a:latin typeface="Arial" charset="0"/>
                <a:ea typeface="ヒラギノ角ゴ Pro W3" charset="0"/>
                <a:cs typeface="ヒラギノ角ゴ Pro W3" charset="0"/>
              </a:defRPr>
            </a:lvl4pPr>
            <a:lvl5pPr marL="2057400" indent="-228600" eaLnBrk="0" hangingPunct="0">
              <a:defRPr>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eaLnBrk="1" hangingPunct="1"/>
            <a:fld id="{53310DCA-5A8A-584C-A1A2-7414F8950B53}" type="slidenum">
              <a:rPr lang="en-GB"/>
              <a:pPr eaLnBrk="1" hangingPunct="1"/>
              <a:t>8</a:t>
            </a:fld>
            <a:endParaRPr lang="en-GB"/>
          </a:p>
        </p:txBody>
      </p:sp>
      <p:sp>
        <p:nvSpPr>
          <p:cNvPr id="34819" name="Rectangle 2"/>
          <p:cNvSpPr>
            <a:spLocks noGrp="1" noRot="1" noChangeAspect="1" noChangeArrowheads="1" noTextEdit="1"/>
          </p:cNvSpPr>
          <p:nvPr>
            <p:ph type="sldImg"/>
          </p:nvPr>
        </p:nvSpPr>
        <p:spPr>
          <a:xfrm>
            <a:off x="381000" y="685800"/>
            <a:ext cx="6096000" cy="3429000"/>
          </a:xfrm>
          <a:ln/>
        </p:spPr>
      </p:sp>
      <p:sp>
        <p:nvSpPr>
          <p:cNvPr id="34820" name="Rectangle 3"/>
          <p:cNvSpPr>
            <a:spLocks noGrp="1" noChangeArrowheads="1"/>
          </p:cNvSpPr>
          <p:nvPr>
            <p:ph type="body" idx="1"/>
          </p:nvPr>
        </p:nvSpPr>
        <p:spPr>
          <a:xfrm>
            <a:off x="685480" y="4342665"/>
            <a:ext cx="5487041" cy="411627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i="1" dirty="0"/>
          </a:p>
        </p:txBody>
      </p:sp>
    </p:spTree>
    <p:extLst>
      <p:ext uri="{BB962C8B-B14F-4D97-AF65-F5344CB8AC3E}">
        <p14:creationId xmlns:p14="http://schemas.microsoft.com/office/powerpoint/2010/main" val="28064338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ヒラギノ角ゴ Pro W3" charset="0"/>
                <a:cs typeface="ヒラギノ角ゴ Pro W3" charset="0"/>
              </a:defRPr>
            </a:lvl1pPr>
            <a:lvl2pPr marL="742950" indent="-285750" eaLnBrk="0" hangingPunct="0">
              <a:defRPr>
                <a:solidFill>
                  <a:schemeClr val="tx1"/>
                </a:solidFill>
                <a:latin typeface="Arial" charset="0"/>
                <a:ea typeface="ヒラギノ角ゴ Pro W3" charset="0"/>
                <a:cs typeface="ヒラギノ角ゴ Pro W3" charset="0"/>
              </a:defRPr>
            </a:lvl2pPr>
            <a:lvl3pPr marL="1143000" indent="-228600" eaLnBrk="0" hangingPunct="0">
              <a:defRPr>
                <a:solidFill>
                  <a:schemeClr val="tx1"/>
                </a:solidFill>
                <a:latin typeface="Arial" charset="0"/>
                <a:ea typeface="ヒラギノ角ゴ Pro W3" charset="0"/>
                <a:cs typeface="ヒラギノ角ゴ Pro W3" charset="0"/>
              </a:defRPr>
            </a:lvl3pPr>
            <a:lvl4pPr marL="1600200" indent="-228600" eaLnBrk="0" hangingPunct="0">
              <a:defRPr>
                <a:solidFill>
                  <a:schemeClr val="tx1"/>
                </a:solidFill>
                <a:latin typeface="Arial" charset="0"/>
                <a:ea typeface="ヒラギノ角ゴ Pro W3" charset="0"/>
                <a:cs typeface="ヒラギノ角ゴ Pro W3" charset="0"/>
              </a:defRPr>
            </a:lvl4pPr>
            <a:lvl5pPr marL="2057400" indent="-228600" eaLnBrk="0" hangingPunct="0">
              <a:defRPr>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eaLnBrk="1" hangingPunct="1"/>
            <a:fld id="{D9472D86-6C19-0E4D-980C-BF601FE9F8E9}" type="slidenum">
              <a:rPr lang="en-GB"/>
              <a:pPr eaLnBrk="1" hangingPunct="1"/>
              <a:t>9</a:t>
            </a:fld>
            <a:endParaRPr lang="en-GB"/>
          </a:p>
        </p:txBody>
      </p:sp>
      <p:sp>
        <p:nvSpPr>
          <p:cNvPr id="35843" name="Rectangle 2"/>
          <p:cNvSpPr>
            <a:spLocks noGrp="1" noRot="1" noChangeAspect="1" noChangeArrowheads="1" noTextEdit="1"/>
          </p:cNvSpPr>
          <p:nvPr>
            <p:ph type="sldImg"/>
          </p:nvPr>
        </p:nvSpPr>
        <p:spPr>
          <a:xfrm>
            <a:off x="381000" y="685800"/>
            <a:ext cx="6096000" cy="3429000"/>
          </a:xfrm>
          <a:ln/>
        </p:spPr>
      </p:sp>
      <p:sp>
        <p:nvSpPr>
          <p:cNvPr id="35844" name="Rectangle 3"/>
          <p:cNvSpPr>
            <a:spLocks noGrp="1" noChangeArrowheads="1"/>
          </p:cNvSpPr>
          <p:nvPr>
            <p:ph type="body" idx="1"/>
          </p:nvPr>
        </p:nvSpPr>
        <p:spPr>
          <a:xfrm>
            <a:off x="685480" y="4342665"/>
            <a:ext cx="5487041" cy="411627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dirty="0"/>
          </a:p>
        </p:txBody>
      </p:sp>
    </p:spTree>
    <p:extLst>
      <p:ext uri="{BB962C8B-B14F-4D97-AF65-F5344CB8AC3E}">
        <p14:creationId xmlns:p14="http://schemas.microsoft.com/office/powerpoint/2010/main" val="184011020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t>03/02/2015</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email">
            <a:extLst>
              <a:ext uri="{28A0092B-C50C-407E-A947-70E740481C1C}">
                <a14:useLocalDpi xmlns:a14="http://schemas.microsoft.com/office/drawing/2010/main"/>
              </a:ext>
            </a:extLst>
          </a:blip>
          <a:srcRect b="12729"/>
          <a:stretch/>
        </p:blipFill>
        <p:spPr>
          <a:xfrm>
            <a:off x="0" y="-1357755"/>
            <a:ext cx="12199172" cy="8406256"/>
          </a:xfrm>
          <a:prstGeom prst="rect">
            <a:avLst/>
          </a:prstGeom>
        </p:spPr>
      </p:pic>
    </p:spTree>
    <p:extLst>
      <p:ext uri="{BB962C8B-B14F-4D97-AF65-F5344CB8AC3E}">
        <p14:creationId xmlns:p14="http://schemas.microsoft.com/office/powerpoint/2010/main" val="104642305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03/02/2015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887416007"/>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03/02/2015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323930430"/>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03/02/2015</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597761145"/>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solidFill>
                  <a:prstClr val="black">
                    <a:tint val="75000"/>
                  </a:prstClr>
                </a:solidFill>
              </a:rPr>
              <a:pPr/>
              <a:t>03/02/2015</a:t>
            </a:fld>
            <a:endParaRPr lang="en-GB">
              <a:solidFill>
                <a:prstClr val="black">
                  <a:tint val="75000"/>
                </a:prstClr>
              </a:solidFill>
            </a:endParaRPr>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9" name="Slide Number Placeholder 8"/>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945541589"/>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solidFill>
                  <a:prstClr val="black">
                    <a:tint val="75000"/>
                  </a:prstClr>
                </a:solidFill>
              </a:rPr>
              <a:pPr/>
              <a:t>03/02/2015</a:t>
            </a:fld>
            <a:endParaRPr lang="en-GB">
              <a:solidFill>
                <a:prstClr val="black">
                  <a:tint val="75000"/>
                </a:prstClr>
              </a:solidFill>
            </a:endParaRPr>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5" name="Slide Number Placeholder 4"/>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763088261"/>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solidFill>
                  <a:prstClr val="black">
                    <a:tint val="75000"/>
                  </a:prstClr>
                </a:solidFill>
              </a:rPr>
              <a:pPr/>
              <a:t>03/02/2015</a:t>
            </a:fld>
            <a:endParaRPr lang="en-GB">
              <a:solidFill>
                <a:prstClr val="black">
                  <a:tint val="75000"/>
                </a:prstClr>
              </a:solidFill>
            </a:endParaRPr>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4" name="Slide Number Placeholder 3"/>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020194706"/>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03/02/2015</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276763625"/>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03/02/2015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a:ext>
            </a:extLst>
          </a:blip>
          <a:srcRect t="16152"/>
          <a:stretch/>
        </p:blipFill>
        <p:spPr>
          <a:xfrm>
            <a:off x="0" y="-26504"/>
            <a:ext cx="12199172" cy="7048500"/>
          </a:xfrm>
          <a:prstGeom prst="rect">
            <a:avLst/>
          </a:prstGeom>
        </p:spPr>
      </p:pic>
    </p:spTree>
    <p:extLst>
      <p:ext uri="{BB962C8B-B14F-4D97-AF65-F5344CB8AC3E}">
        <p14:creationId xmlns:p14="http://schemas.microsoft.com/office/powerpoint/2010/main" val="1892767938"/>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03/02/2015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942314100"/>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03/02/2015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94188080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t>03/02/2015</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33543306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03/02/2015</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121668236"/>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solidFill>
                  <a:prstClr val="black">
                    <a:tint val="75000"/>
                  </a:prstClr>
                </a:solidFill>
              </a:rPr>
              <a:pPr/>
              <a:t>03/02/2015</a:t>
            </a:fld>
            <a:endParaRPr lang="en-GB">
              <a:solidFill>
                <a:prstClr val="black">
                  <a:tint val="75000"/>
                </a:prstClr>
              </a:solidFill>
            </a:endParaRPr>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9" name="Slide Number Placeholder 8"/>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145609800"/>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solidFill>
                  <a:prstClr val="black">
                    <a:tint val="75000"/>
                  </a:prstClr>
                </a:solidFill>
              </a:rPr>
              <a:pPr/>
              <a:t>03/02/2015</a:t>
            </a:fld>
            <a:endParaRPr lang="en-GB">
              <a:solidFill>
                <a:prstClr val="black">
                  <a:tint val="75000"/>
                </a:prstClr>
              </a:solidFill>
            </a:endParaRPr>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5" name="Slide Number Placeholder 4"/>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309262241"/>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solidFill>
                  <a:prstClr val="black">
                    <a:tint val="75000"/>
                  </a:prstClr>
                </a:solidFill>
              </a:rPr>
              <a:pPr/>
              <a:t>03/02/2015</a:t>
            </a:fld>
            <a:endParaRPr lang="en-GB">
              <a:solidFill>
                <a:prstClr val="black">
                  <a:tint val="75000"/>
                </a:prstClr>
              </a:solidFill>
            </a:endParaRPr>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4" name="Slide Number Placeholder 3"/>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151528239"/>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03/02/2015</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27349936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t>03/02/2015</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26492952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t>03/02/2015</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73407258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t>03/02/2015</a:t>
            </a:fld>
            <a:endParaRPr lang="en-GB"/>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p>
        </p:txBody>
      </p:sp>
      <p:sp>
        <p:nvSpPr>
          <p:cNvPr id="9" name="Slide Number Placeholder 8"/>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51424823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t>03/02/2015</a:t>
            </a:fld>
            <a:endParaRPr lang="en-GB"/>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p>
        </p:txBody>
      </p:sp>
      <p:sp>
        <p:nvSpPr>
          <p:cNvPr id="5" name="Slide Number Placeholder 4"/>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1451366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t>03/02/2015</a:t>
            </a:fld>
            <a:endParaRPr lang="en-GB"/>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p>
        </p:txBody>
      </p:sp>
      <p:sp>
        <p:nvSpPr>
          <p:cNvPr id="4" name="Slide Number Placeholder 3"/>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126181672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t>03/02/2015</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138834261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03/02/2015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a:ext>
            </a:extLst>
          </a:blip>
          <a:srcRect t="16152"/>
          <a:stretch/>
        </p:blipFill>
        <p:spPr>
          <a:xfrm>
            <a:off x="0" y="-26504"/>
            <a:ext cx="12199172" cy="7048500"/>
          </a:xfrm>
          <a:prstGeom prst="rect">
            <a:avLst/>
          </a:prstGeom>
        </p:spPr>
      </p:pic>
    </p:spTree>
    <p:extLst>
      <p:ext uri="{BB962C8B-B14F-4D97-AF65-F5344CB8AC3E}">
        <p14:creationId xmlns:p14="http://schemas.microsoft.com/office/powerpoint/2010/main" val="71031364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10" Type="http://schemas.openxmlformats.org/officeDocument/2006/relationships/image" Target="../media/image3.jpeg"/><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5" Type="http://schemas.openxmlformats.org/officeDocument/2006/relationships/slideLayout" Target="../slideLayouts/slideLayout21.xml"/><Relationship Id="rId10" Type="http://schemas.openxmlformats.org/officeDocument/2006/relationships/image" Target="../media/image3.jpeg"/><Relationship Id="rId4" Type="http://schemas.openxmlformats.org/officeDocument/2006/relationships/slideLayout" Target="../slideLayouts/slideLayout20.xml"/><Relationship Id="rId9"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t>03/02/2015</a:t>
            </a:fld>
            <a:endParaRPr lang="en-GB" dirty="0"/>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t>‹Nr.›</a:t>
            </a:fld>
            <a:endParaRPr lang="en-GB"/>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email">
            <a:extLst>
              <a:ext uri="{28A0092B-C50C-407E-A947-70E740481C1C}">
                <a14:useLocalDpi xmlns:a14="http://schemas.microsoft.com/office/drawing/2010/main"/>
              </a:ext>
            </a:extLst>
          </a:blip>
          <a:srcRect t="31820" b="39228"/>
          <a:stretch/>
        </p:blipFill>
        <p:spPr>
          <a:xfrm>
            <a:off x="4519" y="-29029"/>
            <a:ext cx="12187481" cy="1438279"/>
          </a:xfrm>
          <a:prstGeom prst="rect">
            <a:avLst/>
          </a:prstGeom>
        </p:spPr>
      </p:pic>
    </p:spTree>
    <p:extLst>
      <p:ext uri="{BB962C8B-B14F-4D97-AF65-F5344CB8AC3E}">
        <p14:creationId xmlns:p14="http://schemas.microsoft.com/office/powerpoint/2010/main" val="25633070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solidFill>
                  <a:prstClr val="black">
                    <a:tint val="75000"/>
                  </a:prstClr>
                </a:solidFill>
              </a:rPr>
              <a:pPr/>
              <a:t>03/02/2015</a:t>
            </a:fld>
            <a:endParaRPr lang="en-GB" dirty="0">
              <a:solidFill>
                <a:prstClr val="black">
                  <a:tint val="75000"/>
                </a:prstClr>
              </a:solidFill>
            </a:endParaRPr>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4519" y="-29029"/>
            <a:ext cx="12187481" cy="1438279"/>
          </a:xfrm>
          <a:prstGeom prst="rect">
            <a:avLst/>
          </a:prstGeom>
        </p:spPr>
      </p:pic>
    </p:spTree>
    <p:extLst>
      <p:ext uri="{BB962C8B-B14F-4D97-AF65-F5344CB8AC3E}">
        <p14:creationId xmlns:p14="http://schemas.microsoft.com/office/powerpoint/2010/main" val="3156010031"/>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solidFill>
                  <a:prstClr val="black">
                    <a:tint val="75000"/>
                  </a:prstClr>
                </a:solidFill>
              </a:rPr>
              <a:pPr/>
              <a:t>03/02/2015</a:t>
            </a:fld>
            <a:endParaRPr lang="en-GB" dirty="0">
              <a:solidFill>
                <a:prstClr val="black">
                  <a:tint val="75000"/>
                </a:prstClr>
              </a:solidFill>
            </a:endParaRPr>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4519" y="-29029"/>
            <a:ext cx="12187481" cy="1438279"/>
          </a:xfrm>
          <a:prstGeom prst="rect">
            <a:avLst/>
          </a:prstGeom>
        </p:spPr>
      </p:pic>
    </p:spTree>
    <p:extLst>
      <p:ext uri="{BB962C8B-B14F-4D97-AF65-F5344CB8AC3E}">
        <p14:creationId xmlns:p14="http://schemas.microsoft.com/office/powerpoint/2010/main" val="2953928242"/>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forests@giz.de" TargetMode="External"/><Relationship Id="rId2" Type="http://schemas.openxmlformats.org/officeDocument/2006/relationships/notesSlide" Target="../notesSlides/notesSlide1.xml"/><Relationship Id="rId1" Type="http://schemas.openxmlformats.org/officeDocument/2006/relationships/slideLayout" Target="../slideLayouts/slideLayout10.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www.fao.org/docrep/014/i1858e/i1858e00.pdf"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15.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29.jpeg"/><Relationship Id="rId3" Type="http://schemas.openxmlformats.org/officeDocument/2006/relationships/image" Target="../media/image24.jpeg"/><Relationship Id="rId7" Type="http://schemas.openxmlformats.org/officeDocument/2006/relationships/image" Target="../media/image28.jpe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27.gif"/><Relationship Id="rId5" Type="http://schemas.openxmlformats.org/officeDocument/2006/relationships/image" Target="../media/image26.jpeg"/><Relationship Id="rId4" Type="http://schemas.openxmlformats.org/officeDocument/2006/relationships/image" Target="../media/image25.jpg"/></Relationships>
</file>

<file path=ppt/slides/_rels/slide17.xml.rels><?xml version="1.0" encoding="UTF-8" standalone="yes"?>
<Relationships xmlns="http://schemas.openxmlformats.org/package/2006/relationships"><Relationship Id="rId8" Type="http://schemas.openxmlformats.org/officeDocument/2006/relationships/image" Target="../media/image35.jpeg"/><Relationship Id="rId3" Type="http://schemas.openxmlformats.org/officeDocument/2006/relationships/image" Target="../media/image30.jpeg"/><Relationship Id="rId7" Type="http://schemas.openxmlformats.org/officeDocument/2006/relationships/image" Target="../media/image34.jpe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s>
</file>

<file path=ppt/slides/_rels/slide18.xml.rels><?xml version="1.0" encoding="UTF-8" standalone="yes"?>
<Relationships xmlns="http://schemas.openxmlformats.org/package/2006/relationships"><Relationship Id="rId8" Type="http://schemas.openxmlformats.org/officeDocument/2006/relationships/image" Target="../media/image40.jpeg"/><Relationship Id="rId3" Type="http://schemas.openxmlformats.org/officeDocument/2006/relationships/image" Target="../media/image36.jpeg"/><Relationship Id="rId7" Type="http://schemas.openxmlformats.org/officeDocument/2006/relationships/image" Target="../media/image39.jpe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38.jpeg"/><Relationship Id="rId11" Type="http://schemas.openxmlformats.org/officeDocument/2006/relationships/image" Target="../media/image43.WMF"/><Relationship Id="rId5" Type="http://schemas.openxmlformats.org/officeDocument/2006/relationships/hyperlink" Target="http://images.google.co.uk/imgres?imgurl=http://www.woodwardsace.com/tempimages/invoice2.jpg&amp;imgrefurl=http://forum.wordreference.com/showthread.php?t=485&amp;usg=__RIsLu_q6zaP7WMPAXtIvZWrvrPg=&amp;h=621&amp;w=452&amp;sz=35&amp;hl=en&amp;start=5&amp;um=1&amp;tbnid=_Xl_E02rVEKagM:&amp;tbnh=136&amp;tbnw=99&amp;prev=/images?q=invoice&amp;um=1&amp;hl=en" TargetMode="External"/><Relationship Id="rId10" Type="http://schemas.openxmlformats.org/officeDocument/2006/relationships/image" Target="../media/image42.jpeg"/><Relationship Id="rId4" Type="http://schemas.openxmlformats.org/officeDocument/2006/relationships/image" Target="../media/image37.png"/><Relationship Id="rId9" Type="http://schemas.openxmlformats.org/officeDocument/2006/relationships/image" Target="../media/image41.jpeg"/></Relationships>
</file>

<file path=ppt/slides/_rels/slide19.xml.rels><?xml version="1.0" encoding="UTF-8" standalone="yes"?>
<Relationships xmlns="http://schemas.openxmlformats.org/package/2006/relationships"><Relationship Id="rId3" Type="http://schemas.openxmlformats.org/officeDocument/2006/relationships/image" Target="../media/image27.gif"/><Relationship Id="rId2" Type="http://schemas.openxmlformats.org/officeDocument/2006/relationships/image" Target="../media/image44.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48.jpeg"/><Relationship Id="rId3" Type="http://schemas.openxmlformats.org/officeDocument/2006/relationships/notesSlide" Target="../notesSlides/notesSlide19.xml"/><Relationship Id="rId7" Type="http://schemas.openxmlformats.org/officeDocument/2006/relationships/image" Target="../media/image47.jpe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oleObject" Target="../embeddings/oleObject1.bin"/><Relationship Id="rId9" Type="http://schemas.openxmlformats.org/officeDocument/2006/relationships/image" Target="../media/image49.jpeg"/></Relationships>
</file>

<file path=ppt/slides/_rels/slide21.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7.gif"/><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ic.fsc.org/facts-figures.19.htm"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hyperlink" Target="http://pefc.org/about-pefc/who-we-are/facts-a-figures" TargetMode="Externa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1.JP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Important: legal notice PLEASE READ</a:t>
            </a:r>
            <a:endParaRPr lang="en-US" dirty="0"/>
          </a:p>
        </p:txBody>
      </p:sp>
      <p:sp>
        <p:nvSpPr>
          <p:cNvPr id="3" name="Inhaltsplatzhalter 2"/>
          <p:cNvSpPr>
            <a:spLocks noGrp="1"/>
          </p:cNvSpPr>
          <p:nvPr>
            <p:ph idx="1"/>
          </p:nvPr>
        </p:nvSpPr>
        <p:spPr>
          <a:xfrm>
            <a:off x="343348" y="2220517"/>
            <a:ext cx="11543852" cy="4275976"/>
          </a:xfrm>
        </p:spPr>
        <p:txBody>
          <a:bodyPr>
            <a:normAutofit fontScale="92500" lnSpcReduction="10000"/>
          </a:bodyPr>
          <a:lstStyle/>
          <a:p>
            <a:r>
              <a:rPr lang="en-US" sz="2500" dirty="0" smtClean="0"/>
              <a:t>This training material was developed by The </a:t>
            </a:r>
            <a:r>
              <a:rPr lang="en-US" sz="2500" dirty="0" err="1" smtClean="0"/>
              <a:t>Proforest</a:t>
            </a:r>
            <a:r>
              <a:rPr lang="en-US" sz="2500" dirty="0" smtClean="0"/>
              <a:t> Initiative and commissioned by GIZ. It was financed by the German Federal Ministry for Economic Cooperation and Development (BMZ). </a:t>
            </a:r>
          </a:p>
          <a:p>
            <a:r>
              <a:rPr lang="en-US" sz="2500" dirty="0" smtClean="0"/>
              <a:t>It is allowed to use this training material or parts of it only for non-commercial purposes. The material can be modified according to your needs, as long as key messages and content are not distorted or misrepresented.</a:t>
            </a:r>
          </a:p>
          <a:p>
            <a:r>
              <a:rPr lang="en-US" sz="2500" dirty="0" smtClean="0"/>
              <a:t>All omissions, inaccuracies or views expressed in this document are the responsibility of the authors. They do not necessarily represent the views of BMZ or GIZ.</a:t>
            </a:r>
          </a:p>
          <a:p>
            <a:r>
              <a:rPr lang="en-US" sz="2500" dirty="0" smtClean="0"/>
              <a:t>This slide is only for informational purposes and can be deleted for </a:t>
            </a:r>
            <a:br>
              <a:rPr lang="en-US" sz="2500" dirty="0" smtClean="0"/>
            </a:br>
            <a:r>
              <a:rPr lang="en-US" sz="2500" dirty="0" smtClean="0"/>
              <a:t>the training.</a:t>
            </a:r>
          </a:p>
          <a:p>
            <a:r>
              <a:rPr lang="en-US" sz="2500" dirty="0" smtClean="0"/>
              <a:t>If you decide to use this training, we would appreciate it if you </a:t>
            </a:r>
            <a:br>
              <a:rPr lang="en-US" sz="2500" dirty="0" smtClean="0"/>
            </a:br>
            <a:r>
              <a:rPr lang="en-US" sz="2500" dirty="0" smtClean="0"/>
              <a:t>informed us by contacting </a:t>
            </a:r>
            <a:r>
              <a:rPr lang="en-US" sz="2500" dirty="0" smtClean="0">
                <a:hlinkClick r:id="rId3"/>
              </a:rPr>
              <a:t>forests@giz.de</a:t>
            </a:r>
            <a:r>
              <a:rPr lang="en-US" sz="2500" dirty="0" smtClean="0"/>
              <a:t>. </a:t>
            </a:r>
          </a:p>
          <a:p>
            <a:endParaRPr lang="de-DE" sz="2200" dirty="0"/>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73879" y="4808018"/>
            <a:ext cx="2981879" cy="1661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3526805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7457" y="1197429"/>
            <a:ext cx="8229600" cy="1143000"/>
          </a:xfrm>
        </p:spPr>
        <p:txBody>
          <a:bodyPr/>
          <a:lstStyle/>
          <a:p>
            <a:r>
              <a:rPr lang="en-GB" dirty="0" smtClean="0">
                <a:solidFill>
                  <a:srgbClr val="006600"/>
                </a:solidFill>
              </a:rPr>
              <a:t>Standards</a:t>
            </a:r>
            <a:endParaRPr lang="en-GB" dirty="0">
              <a:solidFill>
                <a:srgbClr val="006600"/>
              </a:solidFill>
            </a:endParaRPr>
          </a:p>
        </p:txBody>
      </p:sp>
      <p:sp>
        <p:nvSpPr>
          <p:cNvPr id="3" name="Content Placeholder 2"/>
          <p:cNvSpPr>
            <a:spLocks noGrp="1"/>
          </p:cNvSpPr>
          <p:nvPr>
            <p:ph idx="1"/>
          </p:nvPr>
        </p:nvSpPr>
        <p:spPr>
          <a:xfrm>
            <a:off x="414841" y="2206625"/>
            <a:ext cx="8229600" cy="4525963"/>
          </a:xfrm>
        </p:spPr>
        <p:txBody>
          <a:bodyPr/>
          <a:lstStyle/>
          <a:p>
            <a:pPr>
              <a:lnSpc>
                <a:spcPct val="90000"/>
              </a:lnSpc>
            </a:pPr>
            <a:r>
              <a:rPr lang="en-US" dirty="0">
                <a:ea typeface="ヒラギノ角ゴ Pro W3" charset="0"/>
              </a:rPr>
              <a:t>Sets out what has to be put in place/achieved</a:t>
            </a:r>
          </a:p>
          <a:p>
            <a:pPr>
              <a:lnSpc>
                <a:spcPct val="90000"/>
              </a:lnSpc>
            </a:pPr>
            <a:r>
              <a:rPr lang="en-US" dirty="0">
                <a:ea typeface="ヒラギノ角ゴ Pro W3" charset="0"/>
              </a:rPr>
              <a:t>Needs to be: </a:t>
            </a:r>
          </a:p>
          <a:p>
            <a:pPr lvl="1">
              <a:lnSpc>
                <a:spcPct val="90000"/>
              </a:lnSpc>
              <a:buSzPct val="80000"/>
              <a:buFont typeface="Wingdings" panose="05000000000000000000" pitchFamily="2" charset="2"/>
              <a:buChar char="§"/>
            </a:pPr>
            <a:r>
              <a:rPr lang="en-US" dirty="0">
                <a:ea typeface="ヒラギノ角ゴ Pro W3" charset="0"/>
              </a:rPr>
              <a:t>c</a:t>
            </a:r>
            <a:r>
              <a:rPr lang="en-US" dirty="0" smtClean="0">
                <a:ea typeface="ヒラギノ角ゴ Pro W3" charset="0"/>
              </a:rPr>
              <a:t>lear</a:t>
            </a:r>
            <a:r>
              <a:rPr lang="en-US" dirty="0">
                <a:ea typeface="ヒラギノ角ゴ Pro W3" charset="0"/>
              </a:rPr>
              <a:t>, precise and implementable</a:t>
            </a:r>
          </a:p>
          <a:p>
            <a:pPr lvl="1">
              <a:lnSpc>
                <a:spcPct val="90000"/>
              </a:lnSpc>
              <a:buSzPct val="80000"/>
              <a:buFont typeface="Wingdings" panose="05000000000000000000" pitchFamily="2" charset="2"/>
              <a:buChar char="§"/>
            </a:pPr>
            <a:r>
              <a:rPr lang="en-US" dirty="0">
                <a:ea typeface="ヒラギノ角ゴ Pro W3" charset="0"/>
              </a:rPr>
              <a:t>g</a:t>
            </a:r>
            <a:r>
              <a:rPr lang="en-US" dirty="0" smtClean="0">
                <a:ea typeface="ヒラギノ角ゴ Pro W3" charset="0"/>
              </a:rPr>
              <a:t>lobally </a:t>
            </a:r>
            <a:r>
              <a:rPr lang="en-US" dirty="0">
                <a:ea typeface="ヒラギノ角ゴ Pro W3" charset="0"/>
              </a:rPr>
              <a:t>applicable and locally appropriate</a:t>
            </a:r>
          </a:p>
          <a:p>
            <a:pPr lvl="1">
              <a:lnSpc>
                <a:spcPct val="90000"/>
              </a:lnSpc>
              <a:buSzPct val="80000"/>
              <a:buFont typeface="Wingdings" panose="05000000000000000000" pitchFamily="2" charset="2"/>
              <a:buChar char="§"/>
            </a:pPr>
            <a:r>
              <a:rPr lang="en-US" dirty="0" smtClean="0">
                <a:ea typeface="ヒラギノ角ゴ Pro W3" charset="0"/>
              </a:rPr>
              <a:t>economically, socially and environmentally balanced</a:t>
            </a:r>
            <a:endParaRPr lang="en-US" dirty="0">
              <a:ea typeface="ヒラギノ角ゴ Pro W3" charset="0"/>
            </a:endParaRPr>
          </a:p>
          <a:p>
            <a:endParaRPr lang="en-GB" dirty="0"/>
          </a:p>
        </p:txBody>
      </p:sp>
      <p:sp>
        <p:nvSpPr>
          <p:cNvPr id="5" name="Slide Number Placeholder 4"/>
          <p:cNvSpPr>
            <a:spLocks noGrp="1"/>
          </p:cNvSpPr>
          <p:nvPr>
            <p:ph type="sldNum" sz="quarter" idx="12"/>
          </p:nvPr>
        </p:nvSpPr>
        <p:spPr/>
        <p:txBody>
          <a:bodyPr/>
          <a:lstStyle/>
          <a:p>
            <a:fld id="{E4D32A41-D18F-442E-A9D4-18F3FD27B302}" type="slidenum">
              <a:rPr lang="zh-TW" altLang="en-US" smtClean="0"/>
              <a:t>10</a:t>
            </a:fld>
            <a:endParaRPr lang="zh-TW" altLang="en-US"/>
          </a:p>
        </p:txBody>
      </p:sp>
      <p:pic>
        <p:nvPicPr>
          <p:cNvPr id="11" name="Picture 10"/>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34457" y="4600575"/>
            <a:ext cx="9305925" cy="2257425"/>
          </a:xfrm>
          <a:prstGeom prst="rect">
            <a:avLst/>
          </a:prstGeom>
        </p:spPr>
      </p:pic>
    </p:spTree>
    <p:extLst>
      <p:ext uri="{BB962C8B-B14F-4D97-AF65-F5344CB8AC3E}">
        <p14:creationId xmlns:p14="http://schemas.microsoft.com/office/powerpoint/2010/main" val="18514729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6191" y="1219202"/>
            <a:ext cx="8229600" cy="1143000"/>
          </a:xfrm>
        </p:spPr>
        <p:txBody>
          <a:bodyPr/>
          <a:lstStyle/>
          <a:p>
            <a:r>
              <a:rPr lang="en-GB" dirty="0">
                <a:solidFill>
                  <a:srgbClr val="006600"/>
                </a:solidFill>
                <a:ea typeface="ヒラギノ角ゴ Pro W3" charset="0"/>
              </a:rPr>
              <a:t>Standard setting process</a:t>
            </a:r>
            <a:endParaRPr lang="en-GB" dirty="0">
              <a:solidFill>
                <a:srgbClr val="006600"/>
              </a:solidFill>
            </a:endParaRPr>
          </a:p>
        </p:txBody>
      </p:sp>
      <p:sp>
        <p:nvSpPr>
          <p:cNvPr id="3" name="Content Placeholder 2"/>
          <p:cNvSpPr>
            <a:spLocks noGrp="1"/>
          </p:cNvSpPr>
          <p:nvPr>
            <p:ph idx="1"/>
          </p:nvPr>
        </p:nvSpPr>
        <p:spPr>
          <a:xfrm>
            <a:off x="366191" y="2206625"/>
            <a:ext cx="10399779" cy="1363889"/>
          </a:xfrm>
        </p:spPr>
        <p:txBody>
          <a:bodyPr/>
          <a:lstStyle/>
          <a:p>
            <a:r>
              <a:rPr lang="en-US" dirty="0">
                <a:ea typeface="ヒラギノ角ゴ Pro W3" charset="0"/>
              </a:rPr>
              <a:t>Development process </a:t>
            </a:r>
            <a:r>
              <a:rPr lang="en-US" dirty="0" smtClean="0">
                <a:ea typeface="ヒラギノ角ゴ Pro W3" charset="0"/>
              </a:rPr>
              <a:t>is</a:t>
            </a:r>
            <a:r>
              <a:rPr lang="en-US" dirty="0" smtClean="0">
                <a:solidFill>
                  <a:srgbClr val="FF0000"/>
                </a:solidFill>
                <a:ea typeface="ヒラギノ角ゴ Pro W3" charset="0"/>
              </a:rPr>
              <a:t> </a:t>
            </a:r>
            <a:r>
              <a:rPr lang="en-US" dirty="0" smtClean="0">
                <a:ea typeface="ヒラギノ角ゴ Pro W3" charset="0"/>
              </a:rPr>
              <a:t>very </a:t>
            </a:r>
            <a:r>
              <a:rPr lang="en-US" dirty="0">
                <a:ea typeface="ヒラギノ角ゴ Pro W3" charset="0"/>
              </a:rPr>
              <a:t>important</a:t>
            </a:r>
          </a:p>
          <a:p>
            <a:pPr lvl="1">
              <a:buSzPct val="80000"/>
              <a:buFont typeface="Wingdings" panose="05000000000000000000" pitchFamily="2" charset="2"/>
              <a:buChar char="§"/>
            </a:pPr>
            <a:r>
              <a:rPr lang="en-US" dirty="0">
                <a:ea typeface="ヒラギノ角ゴ Pro W3" charset="0"/>
              </a:rPr>
              <a:t>Who </a:t>
            </a:r>
            <a:r>
              <a:rPr lang="en-US" dirty="0" smtClean="0">
                <a:ea typeface="ヒラギノ角ゴ Pro W3" charset="0"/>
              </a:rPr>
              <a:t>are involved</a:t>
            </a:r>
            <a:r>
              <a:rPr lang="en-US" dirty="0">
                <a:ea typeface="ヒラギノ角ゴ Pro W3" charset="0"/>
              </a:rPr>
              <a:t>? Is there a balanced representation?</a:t>
            </a:r>
          </a:p>
          <a:p>
            <a:pPr lvl="1">
              <a:buSzPct val="80000"/>
              <a:buFont typeface="Wingdings" panose="05000000000000000000" pitchFamily="2" charset="2"/>
              <a:buChar char="§"/>
            </a:pPr>
            <a:r>
              <a:rPr lang="en-US" dirty="0">
                <a:ea typeface="ヒラギノ角ゴ Pro W3" charset="0"/>
              </a:rPr>
              <a:t>How are decisions made? Can any one party dominate the </a:t>
            </a:r>
            <a:r>
              <a:rPr lang="en-US" dirty="0" smtClean="0">
                <a:ea typeface="ヒラギノ角ゴ Pro W3" charset="0"/>
              </a:rPr>
              <a:t>process?</a:t>
            </a:r>
          </a:p>
        </p:txBody>
      </p:sp>
      <p:sp>
        <p:nvSpPr>
          <p:cNvPr id="7" name="Slide Number Placeholder 6"/>
          <p:cNvSpPr>
            <a:spLocks noGrp="1"/>
          </p:cNvSpPr>
          <p:nvPr>
            <p:ph type="sldNum" sz="quarter" idx="12"/>
          </p:nvPr>
        </p:nvSpPr>
        <p:spPr/>
        <p:txBody>
          <a:bodyPr/>
          <a:lstStyle/>
          <a:p>
            <a:fld id="{E4D32A41-D18F-442E-A9D4-18F3FD27B302}" type="slidenum">
              <a:rPr lang="zh-TW" altLang="en-US" smtClean="0"/>
              <a:t>11</a:t>
            </a:fld>
            <a:endParaRPr lang="zh-TW" altLang="en-US"/>
          </a:p>
        </p:txBody>
      </p:sp>
      <p:pic>
        <p:nvPicPr>
          <p:cNvPr id="10" name="Picture 9"/>
          <p:cNvPicPr>
            <a:picLocks noChangeAspect="1"/>
          </p:cNvPicPr>
          <p:nvPr/>
        </p:nvPicPr>
        <p:blipFill rotWithShape="1">
          <a:blip r:embed="rId3" cstate="email">
            <a:extLst>
              <a:ext uri="{28A0092B-C50C-407E-A947-70E740481C1C}">
                <a14:useLocalDpi xmlns:a14="http://schemas.microsoft.com/office/drawing/2010/main"/>
              </a:ext>
            </a:extLst>
          </a:blip>
          <a:srcRect r="37874"/>
          <a:stretch/>
        </p:blipFill>
        <p:spPr>
          <a:xfrm>
            <a:off x="366191" y="4186376"/>
            <a:ext cx="6248922" cy="2671624"/>
          </a:xfrm>
          <a:prstGeom prst="rect">
            <a:avLst/>
          </a:prstGeom>
        </p:spPr>
      </p:pic>
    </p:spTree>
    <p:extLst>
      <p:ext uri="{BB962C8B-B14F-4D97-AF65-F5344CB8AC3E}">
        <p14:creationId xmlns:p14="http://schemas.microsoft.com/office/powerpoint/2010/main" val="2498172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7457" y="1204122"/>
            <a:ext cx="8229600" cy="1143000"/>
          </a:xfrm>
        </p:spPr>
        <p:txBody>
          <a:bodyPr/>
          <a:lstStyle/>
          <a:p>
            <a:r>
              <a:rPr lang="en-GB" dirty="0" smtClean="0">
                <a:solidFill>
                  <a:srgbClr val="006600"/>
                </a:solidFill>
              </a:rPr>
              <a:t>Who are forestry stakeholders?</a:t>
            </a:r>
            <a:endParaRPr lang="en-GB" dirty="0">
              <a:solidFill>
                <a:srgbClr val="006600"/>
              </a:solidFill>
            </a:endParaRPr>
          </a:p>
        </p:txBody>
      </p:sp>
      <p:sp>
        <p:nvSpPr>
          <p:cNvPr id="3" name="Content Placeholder 2"/>
          <p:cNvSpPr>
            <a:spLocks noGrp="1"/>
          </p:cNvSpPr>
          <p:nvPr>
            <p:ph idx="1"/>
          </p:nvPr>
        </p:nvSpPr>
        <p:spPr>
          <a:xfrm>
            <a:off x="424542" y="2234414"/>
            <a:ext cx="9524675" cy="2351234"/>
          </a:xfrm>
        </p:spPr>
        <p:txBody>
          <a:bodyPr>
            <a:normAutofit/>
          </a:bodyPr>
          <a:lstStyle/>
          <a:p>
            <a:r>
              <a:rPr lang="en-US" dirty="0" smtClean="0"/>
              <a:t>“A </a:t>
            </a:r>
            <a:r>
              <a:rPr lang="en-US" dirty="0"/>
              <a:t>stakeholder is any individual, social group or institution that is affected by or </a:t>
            </a:r>
            <a:r>
              <a:rPr lang="en-US" dirty="0" smtClean="0"/>
              <a:t>has influence </a:t>
            </a:r>
            <a:r>
              <a:rPr lang="en-US" dirty="0"/>
              <a:t>on forestry. Stakeholders may or may not be formally </a:t>
            </a:r>
            <a:r>
              <a:rPr lang="en-US" dirty="0" smtClean="0"/>
              <a:t>organized” </a:t>
            </a:r>
            <a:endParaRPr lang="en-GB" dirty="0"/>
          </a:p>
        </p:txBody>
      </p:sp>
      <p:sp>
        <p:nvSpPr>
          <p:cNvPr id="7" name="Slide Number Placeholder 6"/>
          <p:cNvSpPr>
            <a:spLocks noGrp="1"/>
          </p:cNvSpPr>
          <p:nvPr>
            <p:ph type="sldNum" sz="quarter" idx="12"/>
          </p:nvPr>
        </p:nvSpPr>
        <p:spPr/>
        <p:txBody>
          <a:bodyPr/>
          <a:lstStyle/>
          <a:p>
            <a:fld id="{E4D32A41-D18F-442E-A9D4-18F3FD27B302}" type="slidenum">
              <a:rPr lang="zh-TW" altLang="en-US" smtClean="0"/>
              <a:t>12</a:t>
            </a:fld>
            <a:endParaRPr lang="zh-TW" altLang="en-US"/>
          </a:p>
        </p:txBody>
      </p:sp>
      <p:pic>
        <p:nvPicPr>
          <p:cNvPr id="11" name="Picture 1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37457" y="4773020"/>
            <a:ext cx="10058400" cy="2084980"/>
          </a:xfrm>
          <a:prstGeom prst="rect">
            <a:avLst/>
          </a:prstGeom>
        </p:spPr>
      </p:pic>
      <p:sp>
        <p:nvSpPr>
          <p:cNvPr id="4" name="Textfeld 3"/>
          <p:cNvSpPr txBox="1"/>
          <p:nvPr/>
        </p:nvSpPr>
        <p:spPr>
          <a:xfrm>
            <a:off x="709683" y="3562066"/>
            <a:ext cx="7383439" cy="461665"/>
          </a:xfrm>
          <a:prstGeom prst="rect">
            <a:avLst/>
          </a:prstGeom>
          <a:noFill/>
        </p:spPr>
        <p:txBody>
          <a:bodyPr wrap="square" rtlCol="0">
            <a:spAutoFit/>
          </a:bodyPr>
          <a:lstStyle/>
          <a:p>
            <a:r>
              <a:rPr lang="de-DE" sz="1200" dirty="0" smtClean="0">
                <a:solidFill>
                  <a:schemeClr val="bg1">
                    <a:lumMod val="50000"/>
                  </a:schemeClr>
                </a:solidFill>
              </a:rPr>
              <a:t>Source: FAO (2010): </a:t>
            </a:r>
            <a:r>
              <a:rPr lang="en-GB" sz="1200" dirty="0" smtClean="0">
                <a:solidFill>
                  <a:schemeClr val="bg1">
                    <a:lumMod val="50000"/>
                  </a:schemeClr>
                </a:solidFill>
              </a:rPr>
              <a:t>Enhancing stakeholder participation in national forest programmes. A training manual. </a:t>
            </a:r>
          </a:p>
          <a:p>
            <a:r>
              <a:rPr lang="en-GB" sz="1200" dirty="0" smtClean="0">
                <a:solidFill>
                  <a:schemeClr val="bg1">
                    <a:lumMod val="50000"/>
                  </a:schemeClr>
                </a:solidFill>
              </a:rPr>
              <a:t>Available at</a:t>
            </a:r>
            <a:r>
              <a:rPr lang="en-GB" sz="1200" dirty="0" smtClean="0"/>
              <a:t>: </a:t>
            </a:r>
            <a:r>
              <a:rPr lang="en-GB" sz="1200" dirty="0" smtClean="0">
                <a:hlinkClick r:id="rId4"/>
              </a:rPr>
              <a:t>http://www.fao.org/docrep/014/i1858e/i1858e00.pdf</a:t>
            </a:r>
            <a:r>
              <a:rPr lang="en-GB" sz="1200" dirty="0" smtClean="0"/>
              <a:t> </a:t>
            </a:r>
            <a:endParaRPr lang="en-GB" sz="1200" dirty="0"/>
          </a:p>
        </p:txBody>
      </p:sp>
    </p:spTree>
    <p:extLst>
      <p:ext uri="{BB962C8B-B14F-4D97-AF65-F5344CB8AC3E}">
        <p14:creationId xmlns:p14="http://schemas.microsoft.com/office/powerpoint/2010/main" val="22885610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114" y="1055914"/>
            <a:ext cx="8229600" cy="1417638"/>
          </a:xfrm>
        </p:spPr>
        <p:txBody>
          <a:bodyPr/>
          <a:lstStyle/>
          <a:p>
            <a:r>
              <a:rPr lang="en-GB" dirty="0" smtClean="0">
                <a:solidFill>
                  <a:srgbClr val="006600"/>
                </a:solidFill>
              </a:rPr>
              <a:t>Certification</a:t>
            </a:r>
            <a:endParaRPr lang="en-GB" dirty="0">
              <a:solidFill>
                <a:srgbClr val="006600"/>
              </a:solidFill>
            </a:endParaRPr>
          </a:p>
        </p:txBody>
      </p:sp>
      <p:sp>
        <p:nvSpPr>
          <p:cNvPr id="3" name="Content Placeholder 2"/>
          <p:cNvSpPr>
            <a:spLocks noGrp="1"/>
          </p:cNvSpPr>
          <p:nvPr>
            <p:ph idx="1"/>
          </p:nvPr>
        </p:nvSpPr>
        <p:spPr>
          <a:xfrm>
            <a:off x="370114" y="2206625"/>
            <a:ext cx="11306111" cy="4525963"/>
          </a:xfrm>
        </p:spPr>
        <p:txBody>
          <a:bodyPr/>
          <a:lstStyle/>
          <a:p>
            <a:pPr>
              <a:lnSpc>
                <a:spcPct val="95000"/>
              </a:lnSpc>
              <a:spcBef>
                <a:spcPct val="10000"/>
              </a:spcBef>
            </a:pPr>
            <a:r>
              <a:rPr lang="en-GB" dirty="0">
                <a:ea typeface="ヒラギノ角ゴ Pro W3" charset="0"/>
              </a:rPr>
              <a:t>Process of checking whether a standard is being implemented in practice</a:t>
            </a:r>
          </a:p>
          <a:p>
            <a:pPr>
              <a:lnSpc>
                <a:spcPct val="95000"/>
              </a:lnSpc>
              <a:spcBef>
                <a:spcPct val="10000"/>
              </a:spcBef>
            </a:pPr>
            <a:r>
              <a:rPr lang="en-GB" dirty="0">
                <a:ea typeface="ヒラギノ角ゴ Pro W3" charset="0"/>
              </a:rPr>
              <a:t>Undertaken by certification </a:t>
            </a:r>
            <a:r>
              <a:rPr lang="en-GB" dirty="0" smtClean="0">
                <a:ea typeface="ヒラギノ角ゴ Pro W3" charset="0"/>
              </a:rPr>
              <a:t>bodies, who</a:t>
            </a:r>
          </a:p>
          <a:p>
            <a:pPr lvl="1">
              <a:lnSpc>
                <a:spcPct val="95000"/>
              </a:lnSpc>
              <a:spcBef>
                <a:spcPct val="10000"/>
              </a:spcBef>
              <a:buSzPct val="80000"/>
              <a:buFont typeface="Wingdings" panose="05000000000000000000" pitchFamily="2" charset="2"/>
              <a:buChar char="§"/>
            </a:pPr>
            <a:r>
              <a:rPr lang="en-GB" dirty="0" smtClean="0">
                <a:ea typeface="ヒラギノ角ゴ Pro W3" charset="0"/>
              </a:rPr>
              <a:t>are technically competent</a:t>
            </a:r>
          </a:p>
          <a:p>
            <a:pPr lvl="1">
              <a:lnSpc>
                <a:spcPct val="95000"/>
              </a:lnSpc>
              <a:spcBef>
                <a:spcPct val="10000"/>
              </a:spcBef>
              <a:buSzPct val="80000"/>
              <a:buFont typeface="Wingdings" panose="05000000000000000000" pitchFamily="2" charset="2"/>
              <a:buChar char="§"/>
            </a:pPr>
            <a:r>
              <a:rPr lang="en-GB" dirty="0" smtClean="0">
                <a:ea typeface="ヒラギノ角ゴ Pro W3" charset="0"/>
              </a:rPr>
              <a:t>are commercially independent</a:t>
            </a:r>
          </a:p>
          <a:p>
            <a:pPr lvl="1">
              <a:lnSpc>
                <a:spcPct val="95000"/>
              </a:lnSpc>
              <a:spcBef>
                <a:spcPct val="10000"/>
              </a:spcBef>
              <a:buSzPct val="80000"/>
              <a:buFont typeface="Wingdings" panose="05000000000000000000" pitchFamily="2" charset="2"/>
              <a:buChar char="§"/>
            </a:pPr>
            <a:r>
              <a:rPr lang="en-GB" dirty="0" smtClean="0">
                <a:ea typeface="ヒラギノ角ゴ Pro W3" charset="0"/>
              </a:rPr>
              <a:t>use </a:t>
            </a:r>
            <a:r>
              <a:rPr lang="en-GB" dirty="0">
                <a:ea typeface="ヒラギノ角ゴ Pro W3" charset="0"/>
              </a:rPr>
              <a:t>documented audit procedures that give repeatable results</a:t>
            </a:r>
          </a:p>
          <a:p>
            <a:endParaRPr lang="en-GB" dirty="0"/>
          </a:p>
        </p:txBody>
      </p:sp>
      <p:sp>
        <p:nvSpPr>
          <p:cNvPr id="7" name="Slide Number Placeholder 6"/>
          <p:cNvSpPr>
            <a:spLocks noGrp="1"/>
          </p:cNvSpPr>
          <p:nvPr>
            <p:ph type="sldNum" sz="quarter" idx="12"/>
          </p:nvPr>
        </p:nvSpPr>
        <p:spPr/>
        <p:txBody>
          <a:bodyPr/>
          <a:lstStyle/>
          <a:p>
            <a:fld id="{E4D32A41-D18F-442E-A9D4-18F3FD27B302}" type="slidenum">
              <a:rPr lang="zh-TW" altLang="en-US" smtClean="0"/>
              <a:t>13</a:t>
            </a:fld>
            <a:endParaRPr lang="zh-TW" altLang="en-US"/>
          </a:p>
        </p:txBody>
      </p:sp>
      <p:pic>
        <p:nvPicPr>
          <p:cNvPr id="11" name="Picture 10"/>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32471" y="4867275"/>
            <a:ext cx="8810625" cy="1990725"/>
          </a:xfrm>
          <a:prstGeom prst="rect">
            <a:avLst/>
          </a:prstGeom>
        </p:spPr>
      </p:pic>
    </p:spTree>
    <p:extLst>
      <p:ext uri="{BB962C8B-B14F-4D97-AF65-F5344CB8AC3E}">
        <p14:creationId xmlns:p14="http://schemas.microsoft.com/office/powerpoint/2010/main" val="25120171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395536" y="1186544"/>
            <a:ext cx="8229600" cy="1143000"/>
          </a:xfrm>
        </p:spPr>
        <p:txBody>
          <a:bodyPr/>
          <a:lstStyle/>
          <a:p>
            <a:pPr eaLnBrk="1" hangingPunct="1"/>
            <a:r>
              <a:rPr lang="en-GB" dirty="0">
                <a:solidFill>
                  <a:srgbClr val="006600"/>
                </a:solidFill>
                <a:ea typeface="ヒラギノ角ゴ Pro W3" charset="0"/>
              </a:rPr>
              <a:t>Accreditation</a:t>
            </a:r>
          </a:p>
        </p:txBody>
      </p:sp>
      <p:sp>
        <p:nvSpPr>
          <p:cNvPr id="18435" name="Rectangle 3"/>
          <p:cNvSpPr>
            <a:spLocks noGrp="1" noChangeArrowheads="1"/>
          </p:cNvSpPr>
          <p:nvPr>
            <p:ph idx="1"/>
          </p:nvPr>
        </p:nvSpPr>
        <p:spPr>
          <a:xfrm>
            <a:off x="345023" y="2206625"/>
            <a:ext cx="10248636" cy="4525963"/>
          </a:xfrm>
        </p:spPr>
        <p:txBody>
          <a:bodyPr/>
          <a:lstStyle/>
          <a:p>
            <a:pPr eaLnBrk="1" hangingPunct="1"/>
            <a:r>
              <a:rPr lang="ja-JP" altLang="en-GB" dirty="0">
                <a:ea typeface="ヒラギノ角ゴ Pro W3" charset="0"/>
              </a:rPr>
              <a:t>‘</a:t>
            </a:r>
            <a:r>
              <a:rPr lang="en-GB" dirty="0">
                <a:ea typeface="ヒラギノ角ゴ Pro W3" charset="0"/>
              </a:rPr>
              <a:t>Certifying the certifiers</a:t>
            </a:r>
            <a:r>
              <a:rPr lang="ja-JP" altLang="en-GB" dirty="0">
                <a:ea typeface="ヒラギノ角ゴ Pro W3" charset="0"/>
              </a:rPr>
              <a:t>’</a:t>
            </a:r>
            <a:endParaRPr lang="en-GB" dirty="0">
              <a:ea typeface="ヒラギノ角ゴ Pro W3" charset="0"/>
            </a:endParaRPr>
          </a:p>
          <a:p>
            <a:pPr eaLnBrk="1" hangingPunct="1"/>
            <a:r>
              <a:rPr lang="en-GB" dirty="0">
                <a:ea typeface="ヒラギノ角ゴ Pro W3" charset="0"/>
              </a:rPr>
              <a:t>Undertaken by accreditation bodies</a:t>
            </a:r>
          </a:p>
          <a:p>
            <a:pPr lvl="1">
              <a:buFont typeface="Wingdings" panose="05000000000000000000" pitchFamily="2" charset="2"/>
              <a:buChar char="§"/>
            </a:pPr>
            <a:r>
              <a:rPr lang="en-GB" dirty="0">
                <a:ea typeface="ヒラギノ角ゴ Pro W3" charset="0"/>
              </a:rPr>
              <a:t>National accreditation bodies which offer accreditation for a range of standards, e.g. UK Accreditation Service (UKAS) and Deutsche </a:t>
            </a:r>
            <a:r>
              <a:rPr lang="en-GB" dirty="0" err="1">
                <a:ea typeface="ヒラギノ角ゴ Pro W3" charset="0"/>
              </a:rPr>
              <a:t>Akkreditierungsstelle</a:t>
            </a:r>
            <a:r>
              <a:rPr lang="en-GB" dirty="0">
                <a:ea typeface="ヒラギノ角ゴ Pro W3" charset="0"/>
              </a:rPr>
              <a:t> GmbH (</a:t>
            </a:r>
            <a:r>
              <a:rPr lang="en-GB" dirty="0" err="1" smtClean="0">
                <a:ea typeface="ヒラギノ角ゴ Pro W3" charset="0"/>
              </a:rPr>
              <a:t>DAkkS</a:t>
            </a:r>
            <a:r>
              <a:rPr lang="en-GB" dirty="0">
                <a:ea typeface="ヒラギノ角ゴ Pro W3" charset="0"/>
              </a:rPr>
              <a:t>) </a:t>
            </a:r>
          </a:p>
          <a:p>
            <a:pPr lvl="1" eaLnBrk="1" hangingPunct="1">
              <a:buFont typeface="Wingdings" panose="05000000000000000000" pitchFamily="2" charset="2"/>
              <a:buChar char="§"/>
            </a:pPr>
            <a:r>
              <a:rPr lang="en-GB" dirty="0">
                <a:ea typeface="ヒラギノ角ゴ Pro W3" charset="0"/>
              </a:rPr>
              <a:t>Specialist international accreditation bodies </a:t>
            </a:r>
            <a:r>
              <a:rPr lang="en-GB" dirty="0" smtClean="0">
                <a:ea typeface="ヒラギノ角ゴ Pro W3" charset="0"/>
              </a:rPr>
              <a:t>e.g</a:t>
            </a:r>
            <a:r>
              <a:rPr lang="en-GB" dirty="0">
                <a:ea typeface="ヒラギノ角ゴ Pro W3" charset="0"/>
              </a:rPr>
              <a:t>. Accreditation Services International (ASI</a:t>
            </a:r>
            <a:r>
              <a:rPr lang="en-GB" dirty="0" smtClean="0">
                <a:ea typeface="ヒラギノ角ゴ Pro W3" charset="0"/>
              </a:rPr>
              <a:t>)</a:t>
            </a:r>
            <a:endParaRPr lang="en-GB" dirty="0">
              <a:ea typeface="ヒラギノ角ゴ Pro W3" charset="0"/>
            </a:endParaRPr>
          </a:p>
          <a:p>
            <a:pPr lvl="1" eaLnBrk="1" hangingPunct="1">
              <a:lnSpc>
                <a:spcPct val="90000"/>
              </a:lnSpc>
            </a:pPr>
            <a:endParaRPr lang="en-GB" sz="2800" dirty="0">
              <a:latin typeface="Arial" charset="0"/>
              <a:ea typeface="ヒラギノ角ゴ Pro W3" charset="0"/>
            </a:endParaRPr>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7522" y="5101717"/>
            <a:ext cx="3211224" cy="13930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Slide Number Placeholder 4"/>
          <p:cNvSpPr>
            <a:spLocks noGrp="1"/>
          </p:cNvSpPr>
          <p:nvPr>
            <p:ph type="sldNum" sz="quarter" idx="12"/>
          </p:nvPr>
        </p:nvSpPr>
        <p:spPr/>
        <p:txBody>
          <a:bodyPr/>
          <a:lstStyle/>
          <a:p>
            <a:fld id="{E4D32A41-D18F-442E-A9D4-18F3FD27B302}" type="slidenum">
              <a:rPr lang="zh-TW" altLang="en-US" smtClean="0"/>
              <a:t>14</a:t>
            </a:fld>
            <a:endParaRPr lang="zh-TW" altLang="en-US" dirty="0"/>
          </a:p>
        </p:txBody>
      </p:sp>
      <p:pic>
        <p:nvPicPr>
          <p:cNvPr id="3" name="Grafik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99774" y="4868346"/>
            <a:ext cx="3252903" cy="1626452"/>
          </a:xfrm>
          <a:prstGeom prst="rect">
            <a:avLst/>
          </a:prstGeom>
        </p:spPr>
      </p:pic>
      <p:sp>
        <p:nvSpPr>
          <p:cNvPr id="9" name="Textfeld 8"/>
          <p:cNvSpPr txBox="1"/>
          <p:nvPr/>
        </p:nvSpPr>
        <p:spPr>
          <a:xfrm>
            <a:off x="6480316" y="6494798"/>
            <a:ext cx="5480589" cy="261610"/>
          </a:xfrm>
          <a:prstGeom prst="rect">
            <a:avLst/>
          </a:prstGeom>
          <a:noFill/>
        </p:spPr>
        <p:txBody>
          <a:bodyPr wrap="square" rtlCol="0">
            <a:spAutoFit/>
          </a:bodyPr>
          <a:lstStyle/>
          <a:p>
            <a:r>
              <a:rPr lang="en-GB" sz="1100" dirty="0" smtClean="0">
                <a:solidFill>
                  <a:schemeClr val="tx1">
                    <a:lumMod val="50000"/>
                    <a:lumOff val="50000"/>
                  </a:schemeClr>
                </a:solidFill>
              </a:rPr>
              <a:t>Source: All logos sourced and authorized by the respective organisation/company</a:t>
            </a:r>
            <a:endParaRPr lang="en-GB" sz="1100" dirty="0">
              <a:solidFill>
                <a:schemeClr val="tx1">
                  <a:lumMod val="50000"/>
                  <a:lumOff val="50000"/>
                </a:schemeClr>
              </a:solidFill>
            </a:endParaRPr>
          </a:p>
        </p:txBody>
      </p:sp>
    </p:spTree>
    <p:extLst>
      <p:ext uri="{BB962C8B-B14F-4D97-AF65-F5344CB8AC3E}">
        <p14:creationId xmlns:p14="http://schemas.microsoft.com/office/powerpoint/2010/main" val="3668687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371177" y="1197428"/>
            <a:ext cx="8229600" cy="1143000"/>
          </a:xfrm>
        </p:spPr>
        <p:txBody>
          <a:bodyPr/>
          <a:lstStyle/>
          <a:p>
            <a:pPr eaLnBrk="1" hangingPunct="1"/>
            <a:r>
              <a:rPr lang="en-US" dirty="0">
                <a:solidFill>
                  <a:srgbClr val="006600"/>
                </a:solidFill>
                <a:ea typeface="ヒラギノ角ゴ Pro W3" charset="0"/>
              </a:rPr>
              <a:t>Chain of </a:t>
            </a:r>
            <a:r>
              <a:rPr lang="en-US" dirty="0" smtClean="0">
                <a:solidFill>
                  <a:srgbClr val="006600"/>
                </a:solidFill>
                <a:ea typeface="ヒラギノ角ゴ Pro W3" charset="0"/>
              </a:rPr>
              <a:t>Custody </a:t>
            </a:r>
            <a:r>
              <a:rPr lang="en-US" dirty="0">
                <a:solidFill>
                  <a:srgbClr val="006600"/>
                </a:solidFill>
                <a:ea typeface="ヒラギノ角ゴ Pro W3" charset="0"/>
              </a:rPr>
              <a:t>(</a:t>
            </a:r>
            <a:r>
              <a:rPr lang="en-US" dirty="0" err="1">
                <a:solidFill>
                  <a:srgbClr val="006600"/>
                </a:solidFill>
                <a:ea typeface="ヒラギノ角ゴ Pro W3" charset="0"/>
              </a:rPr>
              <a:t>CoC</a:t>
            </a:r>
            <a:r>
              <a:rPr lang="en-US" dirty="0">
                <a:solidFill>
                  <a:srgbClr val="006600"/>
                </a:solidFill>
                <a:ea typeface="ヒラギノ角ゴ Pro W3" charset="0"/>
              </a:rPr>
              <a:t>)</a:t>
            </a:r>
          </a:p>
        </p:txBody>
      </p:sp>
      <p:sp>
        <p:nvSpPr>
          <p:cNvPr id="19459" name="Rectangle 3"/>
          <p:cNvSpPr>
            <a:spLocks noGrp="1" noChangeArrowheads="1"/>
          </p:cNvSpPr>
          <p:nvPr>
            <p:ph type="body" sz="half" idx="4294967295"/>
          </p:nvPr>
        </p:nvSpPr>
        <p:spPr>
          <a:xfrm>
            <a:off x="371178" y="2206625"/>
            <a:ext cx="6852561" cy="4525962"/>
          </a:xfrm>
        </p:spPr>
        <p:txBody>
          <a:bodyPr>
            <a:normAutofit/>
          </a:bodyPr>
          <a:lstStyle/>
          <a:p>
            <a:pPr eaLnBrk="1" hangingPunct="1"/>
            <a:r>
              <a:rPr lang="en-US" dirty="0">
                <a:ea typeface="ヒラギノ角ゴ Pro W3" charset="0"/>
              </a:rPr>
              <a:t>Supply chains in the forest products sector </a:t>
            </a:r>
            <a:r>
              <a:rPr lang="en-US" dirty="0" smtClean="0">
                <a:ea typeface="ヒラギノ角ゴ Pro W3" charset="0"/>
              </a:rPr>
              <a:t>are often </a:t>
            </a:r>
            <a:r>
              <a:rPr lang="en-US" dirty="0">
                <a:ea typeface="ヒラギノ角ゴ Pro W3" charset="0"/>
              </a:rPr>
              <a:t>long and complex</a:t>
            </a:r>
          </a:p>
          <a:p>
            <a:pPr eaLnBrk="1" hangingPunct="1"/>
            <a:r>
              <a:rPr lang="en-US" dirty="0">
                <a:ea typeface="ヒラギノ角ゴ Pro W3" charset="0"/>
              </a:rPr>
              <a:t>Need to link certified forest to final </a:t>
            </a:r>
            <a:r>
              <a:rPr lang="en-US" dirty="0" smtClean="0">
                <a:ea typeface="ヒラギノ角ゴ Pro W3" charset="0"/>
              </a:rPr>
              <a:t>product</a:t>
            </a:r>
            <a:endParaRPr lang="en-US" dirty="0">
              <a:ea typeface="ヒラギノ角ゴ Pro W3" charset="0"/>
            </a:endParaRPr>
          </a:p>
        </p:txBody>
      </p:sp>
      <p:sp>
        <p:nvSpPr>
          <p:cNvPr id="4" name="Slide Number Placeholder 3"/>
          <p:cNvSpPr>
            <a:spLocks noGrp="1"/>
          </p:cNvSpPr>
          <p:nvPr>
            <p:ph type="sldNum" sz="quarter" idx="12"/>
          </p:nvPr>
        </p:nvSpPr>
        <p:spPr/>
        <p:txBody>
          <a:bodyPr/>
          <a:lstStyle/>
          <a:p>
            <a:fld id="{E4D32A41-D18F-442E-A9D4-18F3FD27B302}" type="slidenum">
              <a:rPr lang="zh-TW" altLang="en-US" smtClean="0"/>
              <a:t>15</a:t>
            </a:fld>
            <a:endParaRPr lang="zh-TW" altLang="en-US"/>
          </a:p>
        </p:txBody>
      </p:sp>
      <p:pic>
        <p:nvPicPr>
          <p:cNvPr id="12" name="Content Placeholder 11"/>
          <p:cNvPicPr>
            <a:picLocks noGrp="1" noChangeAspect="1"/>
          </p:cNvPicPr>
          <p:nvPr>
            <p:ph idx="1"/>
          </p:nvPr>
        </p:nvPicPr>
        <p:blipFill>
          <a:blip r:embed="rId3">
            <a:extLst>
              <a:ext uri="{28A0092B-C50C-407E-A947-70E740481C1C}">
                <a14:useLocalDpi xmlns:a14="http://schemas.microsoft.com/office/drawing/2010/main"/>
              </a:ext>
            </a:extLst>
          </a:blip>
          <a:stretch>
            <a:fillRect/>
          </a:stretch>
        </p:blipFill>
        <p:spPr>
          <a:xfrm>
            <a:off x="371177" y="4752975"/>
            <a:ext cx="9725025" cy="2105025"/>
          </a:xfrm>
        </p:spPr>
      </p:pic>
    </p:spTree>
    <p:extLst>
      <p:ext uri="{BB962C8B-B14F-4D97-AF65-F5344CB8AC3E}">
        <p14:creationId xmlns:p14="http://schemas.microsoft.com/office/powerpoint/2010/main" val="305218856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392359" y="1196403"/>
            <a:ext cx="8229600" cy="1143000"/>
          </a:xfrm>
        </p:spPr>
        <p:txBody>
          <a:bodyPr/>
          <a:lstStyle/>
          <a:p>
            <a:pPr eaLnBrk="1" hangingPunct="1"/>
            <a:r>
              <a:rPr lang="en-GB" dirty="0">
                <a:solidFill>
                  <a:srgbClr val="006600"/>
                </a:solidFill>
                <a:ea typeface="ヒラギノ角ゴ Pro W3" charset="0"/>
              </a:rPr>
              <a:t>Certification claims</a:t>
            </a:r>
          </a:p>
        </p:txBody>
      </p:sp>
      <p:sp>
        <p:nvSpPr>
          <p:cNvPr id="20484" name="Rectangle 3"/>
          <p:cNvSpPr>
            <a:spLocks noGrp="1" noChangeArrowheads="1"/>
          </p:cNvSpPr>
          <p:nvPr>
            <p:ph idx="1"/>
          </p:nvPr>
        </p:nvSpPr>
        <p:spPr>
          <a:xfrm>
            <a:off x="392359" y="2206625"/>
            <a:ext cx="11075512" cy="2722000"/>
          </a:xfrm>
        </p:spPr>
        <p:txBody>
          <a:bodyPr>
            <a:normAutofit/>
          </a:bodyPr>
          <a:lstStyle/>
          <a:p>
            <a:pPr eaLnBrk="1" hangingPunct="1"/>
            <a:r>
              <a:rPr lang="en-GB" dirty="0">
                <a:ea typeface="ヒラギノ角ゴ Pro W3" charset="0"/>
              </a:rPr>
              <a:t>Labels, logos, tags, etc. </a:t>
            </a:r>
          </a:p>
          <a:p>
            <a:pPr eaLnBrk="1" hangingPunct="1"/>
            <a:r>
              <a:rPr lang="en-GB" dirty="0">
                <a:ea typeface="ヒラギノ角ゴ Pro W3" charset="0"/>
              </a:rPr>
              <a:t>On-product and off-product claims</a:t>
            </a:r>
          </a:p>
          <a:p>
            <a:pPr eaLnBrk="1" hangingPunct="1"/>
            <a:r>
              <a:rPr lang="en-GB" dirty="0">
                <a:ea typeface="ヒラギノ角ゴ Pro W3" charset="0"/>
              </a:rPr>
              <a:t>Need rules for making claims and using any logos</a:t>
            </a:r>
          </a:p>
          <a:p>
            <a:pPr eaLnBrk="1" hangingPunct="1"/>
            <a:r>
              <a:rPr lang="en-GB" dirty="0">
                <a:ea typeface="ヒラギノ角ゴ Pro W3" charset="0"/>
              </a:rPr>
              <a:t>Rules usually set by scheme and day-to-day control by Certification Bodies</a:t>
            </a:r>
          </a:p>
        </p:txBody>
      </p:sp>
      <p:sp>
        <p:nvSpPr>
          <p:cNvPr id="7" name="Slide Number Placeholder 6"/>
          <p:cNvSpPr>
            <a:spLocks noGrp="1"/>
          </p:cNvSpPr>
          <p:nvPr>
            <p:ph type="sldNum" sz="quarter" idx="12"/>
          </p:nvPr>
        </p:nvSpPr>
        <p:spPr/>
        <p:txBody>
          <a:bodyPr/>
          <a:lstStyle/>
          <a:p>
            <a:fld id="{E4D32A41-D18F-442E-A9D4-18F3FD27B302}" type="slidenum">
              <a:rPr lang="zh-TW" altLang="en-US" smtClean="0"/>
              <a:t>16</a:t>
            </a:fld>
            <a:endParaRPr lang="zh-TW" altLang="en-US"/>
          </a:p>
        </p:txBody>
      </p:sp>
      <p:sp>
        <p:nvSpPr>
          <p:cNvPr id="24" name="Textfeld 23"/>
          <p:cNvSpPr txBox="1"/>
          <p:nvPr/>
        </p:nvSpPr>
        <p:spPr>
          <a:xfrm>
            <a:off x="3520793" y="6611779"/>
            <a:ext cx="1507571" cy="230832"/>
          </a:xfrm>
          <a:prstGeom prst="rect">
            <a:avLst/>
          </a:prstGeom>
          <a:noFill/>
        </p:spPr>
        <p:txBody>
          <a:bodyPr wrap="square" rtlCol="0">
            <a:spAutoFit/>
          </a:bodyPr>
          <a:lstStyle/>
          <a:p>
            <a:r>
              <a:rPr lang="de-DE" sz="900" b="1" dirty="0" smtClean="0"/>
              <a:t>©PEFC Germany</a:t>
            </a:r>
            <a:endParaRPr lang="de-DE" sz="900" b="1" dirty="0"/>
          </a:p>
        </p:txBody>
      </p:sp>
      <p:sp>
        <p:nvSpPr>
          <p:cNvPr id="13" name="Textfeld 12"/>
          <p:cNvSpPr txBox="1"/>
          <p:nvPr/>
        </p:nvSpPr>
        <p:spPr>
          <a:xfrm>
            <a:off x="1648046" y="6627168"/>
            <a:ext cx="1282529" cy="230832"/>
          </a:xfrm>
          <a:prstGeom prst="rect">
            <a:avLst/>
          </a:prstGeom>
          <a:noFill/>
        </p:spPr>
        <p:txBody>
          <a:bodyPr wrap="square" rtlCol="0">
            <a:spAutoFit/>
          </a:bodyPr>
          <a:lstStyle/>
          <a:p>
            <a:r>
              <a:rPr lang="de-DE" sz="900" b="1" dirty="0" smtClean="0">
                <a:solidFill>
                  <a:schemeClr val="bg1"/>
                </a:solidFill>
              </a:rPr>
              <a:t>©PEFC Germany</a:t>
            </a:r>
            <a:endParaRPr lang="de-DE" sz="900" b="1" dirty="0">
              <a:solidFill>
                <a:schemeClr val="bg1"/>
              </a:solidFill>
            </a:endParaRPr>
          </a:p>
        </p:txBody>
      </p:sp>
      <p:grpSp>
        <p:nvGrpSpPr>
          <p:cNvPr id="4" name="Gruppieren 3"/>
          <p:cNvGrpSpPr/>
          <p:nvPr/>
        </p:nvGrpSpPr>
        <p:grpSpPr>
          <a:xfrm>
            <a:off x="3569" y="4304363"/>
            <a:ext cx="11464302" cy="2553637"/>
            <a:chOff x="3569" y="4304363"/>
            <a:chExt cx="11464302" cy="2553637"/>
          </a:xfrm>
        </p:grpSpPr>
        <p:pic>
          <p:nvPicPr>
            <p:cNvPr id="26" name="Grafik 2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03482" y="4983579"/>
              <a:ext cx="3664389" cy="1874421"/>
            </a:xfrm>
            <a:prstGeom prst="rect">
              <a:avLst/>
            </a:prstGeom>
          </p:spPr>
        </p:pic>
        <p:pic>
          <p:nvPicPr>
            <p:cNvPr id="19" name="Grafik 1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98778" y="4657443"/>
              <a:ext cx="1465813" cy="2200557"/>
            </a:xfrm>
            <a:prstGeom prst="rect">
              <a:avLst/>
            </a:prstGeom>
          </p:spPr>
        </p:pic>
        <p:pic>
          <p:nvPicPr>
            <p:cNvPr id="21" name="Grafik 2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569" y="4997776"/>
              <a:ext cx="2788783" cy="1860224"/>
            </a:xfrm>
            <a:prstGeom prst="rect">
              <a:avLst/>
            </a:prstGeom>
          </p:spPr>
        </p:pic>
        <p:pic>
          <p:nvPicPr>
            <p:cNvPr id="8" name="Grafik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864256" y="4716447"/>
              <a:ext cx="1698295" cy="1907505"/>
            </a:xfrm>
            <a:prstGeom prst="rect">
              <a:avLst/>
            </a:prstGeom>
            <a:ln>
              <a:solidFill>
                <a:schemeClr val="tx1"/>
              </a:solidFill>
            </a:ln>
          </p:spPr>
        </p:pic>
        <p:pic>
          <p:nvPicPr>
            <p:cNvPr id="28" name="Grafik 2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372892" y="4993044"/>
              <a:ext cx="2350316" cy="1864956"/>
            </a:xfrm>
            <a:prstGeom prst="rect">
              <a:avLst/>
            </a:prstGeom>
          </p:spPr>
        </p:pic>
        <p:pic>
          <p:nvPicPr>
            <p:cNvPr id="3" name="Grafik 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526856" y="4304363"/>
              <a:ext cx="1585283" cy="2422831"/>
            </a:xfrm>
            <a:prstGeom prst="rect">
              <a:avLst/>
            </a:prstGeom>
          </p:spPr>
        </p:pic>
      </p:grpSp>
    </p:spTree>
    <p:extLst>
      <p:ext uri="{BB962C8B-B14F-4D97-AF65-F5344CB8AC3E}">
        <p14:creationId xmlns:p14="http://schemas.microsoft.com/office/powerpoint/2010/main" val="21494796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descr="FACTORY.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127492" y="4874923"/>
            <a:ext cx="1509297" cy="1443674"/>
          </a:xfrm>
          <a:prstGeom prst="rect">
            <a:avLst/>
          </a:prstGeom>
        </p:spPr>
      </p:pic>
      <p:sp>
        <p:nvSpPr>
          <p:cNvPr id="28674" name="Text Box 2"/>
          <p:cNvSpPr txBox="1">
            <a:spLocks noChangeArrowheads="1"/>
          </p:cNvSpPr>
          <p:nvPr/>
        </p:nvSpPr>
        <p:spPr bwMode="auto">
          <a:xfrm>
            <a:off x="577738" y="3440408"/>
            <a:ext cx="2808287" cy="461963"/>
          </a:xfrm>
          <a:prstGeom prst="rect">
            <a:avLst/>
          </a:prstGeom>
          <a:noFill/>
          <a:ln w="9525">
            <a:noFill/>
            <a:miter lim="800000"/>
            <a:headEnd/>
            <a:tailEnd/>
          </a:ln>
        </p:spPr>
        <p:txBody>
          <a:bodyPr>
            <a:spAutoFit/>
          </a:bodyPr>
          <a:lstStyle/>
          <a:p>
            <a:pPr>
              <a:spcBef>
                <a:spcPct val="50000"/>
              </a:spcBef>
            </a:pPr>
            <a:r>
              <a:rPr lang="en-GB" sz="2400" dirty="0">
                <a:latin typeface="Arial" panose="020B0604020202020204" pitchFamily="34" charset="0"/>
                <a:cs typeface="Arial" panose="020B0604020202020204" pitchFamily="34" charset="0"/>
              </a:rPr>
              <a:t>Certification Body </a:t>
            </a:r>
          </a:p>
        </p:txBody>
      </p:sp>
      <p:sp>
        <p:nvSpPr>
          <p:cNvPr id="28675" name="Text Box 3"/>
          <p:cNvSpPr txBox="1">
            <a:spLocks noChangeArrowheads="1"/>
          </p:cNvSpPr>
          <p:nvPr/>
        </p:nvSpPr>
        <p:spPr bwMode="auto">
          <a:xfrm>
            <a:off x="2659851" y="2305998"/>
            <a:ext cx="4654040" cy="461665"/>
          </a:xfrm>
          <a:prstGeom prst="rect">
            <a:avLst/>
          </a:prstGeom>
          <a:noFill/>
          <a:ln w="9525">
            <a:noFill/>
            <a:miter lim="800000"/>
            <a:headEnd/>
            <a:tailEnd/>
          </a:ln>
        </p:spPr>
        <p:txBody>
          <a:bodyPr wrap="square">
            <a:spAutoFit/>
          </a:bodyPr>
          <a:lstStyle/>
          <a:p>
            <a:pPr algn="ctr">
              <a:spcBef>
                <a:spcPct val="50000"/>
              </a:spcBef>
            </a:pPr>
            <a:r>
              <a:rPr lang="en-GB" sz="2400" dirty="0">
                <a:latin typeface="Arial" panose="020B0604020202020204" pitchFamily="34" charset="0"/>
                <a:cs typeface="Arial" panose="020B0604020202020204" pitchFamily="34" charset="0"/>
              </a:rPr>
              <a:t>Certification Scheme Standards</a:t>
            </a:r>
          </a:p>
        </p:txBody>
      </p:sp>
      <p:sp>
        <p:nvSpPr>
          <p:cNvPr id="28676" name="Text Box 4"/>
          <p:cNvSpPr txBox="1">
            <a:spLocks noChangeArrowheads="1"/>
          </p:cNvSpPr>
          <p:nvPr/>
        </p:nvSpPr>
        <p:spPr bwMode="auto">
          <a:xfrm>
            <a:off x="6742742" y="3487892"/>
            <a:ext cx="3013075" cy="457200"/>
          </a:xfrm>
          <a:prstGeom prst="rect">
            <a:avLst/>
          </a:prstGeom>
          <a:noFill/>
          <a:ln w="9525">
            <a:noFill/>
            <a:miter lim="800000"/>
            <a:headEnd/>
            <a:tailEnd/>
          </a:ln>
        </p:spPr>
        <p:txBody>
          <a:bodyPr>
            <a:spAutoFit/>
          </a:bodyPr>
          <a:lstStyle/>
          <a:p>
            <a:pPr>
              <a:spcBef>
                <a:spcPct val="50000"/>
              </a:spcBef>
            </a:pPr>
            <a:r>
              <a:rPr lang="en-GB" sz="2400" dirty="0">
                <a:latin typeface="Arial" panose="020B0604020202020204" pitchFamily="34" charset="0"/>
                <a:cs typeface="Arial" panose="020B0604020202020204" pitchFamily="34" charset="0"/>
              </a:rPr>
              <a:t>Certification Body</a:t>
            </a:r>
          </a:p>
        </p:txBody>
      </p:sp>
      <p:sp>
        <p:nvSpPr>
          <p:cNvPr id="28677" name="Line 5"/>
          <p:cNvSpPr>
            <a:spLocks noChangeShapeType="1"/>
          </p:cNvSpPr>
          <p:nvPr/>
        </p:nvSpPr>
        <p:spPr bwMode="auto">
          <a:xfrm flipH="1">
            <a:off x="1680842" y="2731874"/>
            <a:ext cx="1008062" cy="736600"/>
          </a:xfrm>
          <a:prstGeom prst="line">
            <a:avLst/>
          </a:prstGeom>
          <a:noFill/>
          <a:ln w="9525">
            <a:solidFill>
              <a:schemeClr val="tx1"/>
            </a:solidFill>
            <a:round/>
            <a:headEnd/>
            <a:tailEnd type="triangle" w="med" len="med"/>
          </a:ln>
        </p:spPr>
        <p:txBody>
          <a:bodyPr/>
          <a:lstStyle/>
          <a:p>
            <a:endParaRPr lang="en-GB"/>
          </a:p>
        </p:txBody>
      </p:sp>
      <p:sp>
        <p:nvSpPr>
          <p:cNvPr id="28678" name="Line 6"/>
          <p:cNvSpPr>
            <a:spLocks noChangeShapeType="1"/>
          </p:cNvSpPr>
          <p:nvPr/>
        </p:nvSpPr>
        <p:spPr bwMode="auto">
          <a:xfrm>
            <a:off x="6853200" y="2779203"/>
            <a:ext cx="1258925" cy="649797"/>
          </a:xfrm>
          <a:prstGeom prst="line">
            <a:avLst/>
          </a:prstGeom>
          <a:noFill/>
          <a:ln w="9525">
            <a:solidFill>
              <a:schemeClr val="tx1"/>
            </a:solidFill>
            <a:round/>
            <a:headEnd/>
            <a:tailEnd type="triangle" w="med" len="med"/>
          </a:ln>
        </p:spPr>
        <p:txBody>
          <a:bodyPr/>
          <a:lstStyle/>
          <a:p>
            <a:endParaRPr lang="en-GB"/>
          </a:p>
        </p:txBody>
      </p:sp>
      <p:sp>
        <p:nvSpPr>
          <p:cNvPr id="28679" name="Line 7"/>
          <p:cNvSpPr>
            <a:spLocks noChangeShapeType="1"/>
          </p:cNvSpPr>
          <p:nvPr/>
        </p:nvSpPr>
        <p:spPr bwMode="auto">
          <a:xfrm>
            <a:off x="8129361" y="3790240"/>
            <a:ext cx="0" cy="1262742"/>
          </a:xfrm>
          <a:prstGeom prst="line">
            <a:avLst/>
          </a:prstGeom>
          <a:noFill/>
          <a:ln w="9525">
            <a:solidFill>
              <a:schemeClr val="tx1"/>
            </a:solidFill>
            <a:round/>
            <a:headEnd/>
            <a:tailEnd type="triangle" w="med" len="med"/>
          </a:ln>
        </p:spPr>
        <p:txBody>
          <a:bodyPr/>
          <a:lstStyle/>
          <a:p>
            <a:endParaRPr lang="en-GB"/>
          </a:p>
        </p:txBody>
      </p:sp>
      <p:pic>
        <p:nvPicPr>
          <p:cNvPr id="28680" name="Picture 8" descr="1399,1120049764,1"/>
          <p:cNvPicPr>
            <a:picLocks noChangeAspect="1" noChangeArrowheads="1"/>
          </p:cNvPicPr>
          <p:nvPr/>
        </p:nvPicPr>
        <p:blipFill>
          <a:blip r:embed="rId4" cstate="email">
            <a:extLst>
              <a:ext uri="{28A0092B-C50C-407E-A947-70E740481C1C}">
                <a14:useLocalDpi xmlns:a14="http://schemas.microsoft.com/office/drawing/2010/main"/>
              </a:ext>
            </a:extLst>
          </a:blip>
          <a:srcRect t="8888" b="11111"/>
          <a:stretch>
            <a:fillRect/>
          </a:stretch>
        </p:blipFill>
        <p:spPr bwMode="auto">
          <a:xfrm>
            <a:off x="7676233" y="4063819"/>
            <a:ext cx="857250" cy="685800"/>
          </a:xfrm>
          <a:prstGeom prst="rect">
            <a:avLst/>
          </a:prstGeom>
          <a:noFill/>
          <a:ln w="9525">
            <a:noFill/>
            <a:miter lim="800000"/>
            <a:headEnd/>
            <a:tailEnd/>
          </a:ln>
        </p:spPr>
      </p:pic>
      <p:sp>
        <p:nvSpPr>
          <p:cNvPr id="28684" name="Line 12"/>
          <p:cNvSpPr>
            <a:spLocks noChangeShapeType="1"/>
          </p:cNvSpPr>
          <p:nvPr/>
        </p:nvSpPr>
        <p:spPr bwMode="auto">
          <a:xfrm>
            <a:off x="1715419" y="3906336"/>
            <a:ext cx="0" cy="1143000"/>
          </a:xfrm>
          <a:prstGeom prst="line">
            <a:avLst/>
          </a:prstGeom>
          <a:noFill/>
          <a:ln w="9525">
            <a:solidFill>
              <a:schemeClr val="tx1"/>
            </a:solidFill>
            <a:round/>
            <a:headEnd/>
            <a:tailEnd type="triangle" w="med" len="med"/>
          </a:ln>
        </p:spPr>
        <p:txBody>
          <a:bodyPr/>
          <a:lstStyle/>
          <a:p>
            <a:endParaRPr lang="en-GB"/>
          </a:p>
        </p:txBody>
      </p:sp>
      <p:pic>
        <p:nvPicPr>
          <p:cNvPr id="28685" name="Picture 13" descr="1399,1120049764,1"/>
          <p:cNvPicPr>
            <a:picLocks noChangeAspect="1" noChangeArrowheads="1"/>
          </p:cNvPicPr>
          <p:nvPr/>
        </p:nvPicPr>
        <p:blipFill>
          <a:blip r:embed="rId5" cstate="email">
            <a:extLst>
              <a:ext uri="{28A0092B-C50C-407E-A947-70E740481C1C}">
                <a14:useLocalDpi xmlns:a14="http://schemas.microsoft.com/office/drawing/2010/main"/>
              </a:ext>
            </a:extLst>
          </a:blip>
          <a:srcRect t="8888" b="11111"/>
          <a:stretch>
            <a:fillRect/>
          </a:stretch>
        </p:blipFill>
        <p:spPr bwMode="auto">
          <a:xfrm>
            <a:off x="1200807" y="4066147"/>
            <a:ext cx="1029224" cy="823379"/>
          </a:xfrm>
          <a:prstGeom prst="rect">
            <a:avLst/>
          </a:prstGeom>
          <a:noFill/>
          <a:ln w="9525">
            <a:noFill/>
            <a:miter lim="800000"/>
            <a:headEnd/>
            <a:tailEnd/>
          </a:ln>
        </p:spPr>
      </p:pic>
      <p:sp>
        <p:nvSpPr>
          <p:cNvPr id="28689" name="Text Box 4"/>
          <p:cNvSpPr txBox="1">
            <a:spLocks noChangeArrowheads="1"/>
          </p:cNvSpPr>
          <p:nvPr/>
        </p:nvSpPr>
        <p:spPr bwMode="auto">
          <a:xfrm>
            <a:off x="7283450" y="6274663"/>
            <a:ext cx="2663825" cy="457200"/>
          </a:xfrm>
          <a:prstGeom prst="rect">
            <a:avLst/>
          </a:prstGeom>
          <a:noFill/>
          <a:ln w="9525">
            <a:noFill/>
            <a:miter lim="800000"/>
            <a:headEnd/>
            <a:tailEnd/>
          </a:ln>
        </p:spPr>
        <p:txBody>
          <a:bodyPr wrap="square">
            <a:spAutoFit/>
          </a:bodyPr>
          <a:lstStyle/>
          <a:p>
            <a:pPr>
              <a:spcBef>
                <a:spcPct val="50000"/>
              </a:spcBef>
            </a:pPr>
            <a:r>
              <a:rPr lang="en-GB" sz="2400" dirty="0">
                <a:cs typeface="Arial" panose="020B0604020202020204" pitchFamily="34" charset="0"/>
              </a:rPr>
              <a:t>Chain of Custody </a:t>
            </a:r>
          </a:p>
        </p:txBody>
      </p:sp>
      <p:sp>
        <p:nvSpPr>
          <p:cNvPr id="28690" name="Text Box 4"/>
          <p:cNvSpPr txBox="1">
            <a:spLocks noChangeArrowheads="1"/>
          </p:cNvSpPr>
          <p:nvPr/>
        </p:nvSpPr>
        <p:spPr bwMode="auto">
          <a:xfrm>
            <a:off x="984907" y="6274663"/>
            <a:ext cx="1245124" cy="457200"/>
          </a:xfrm>
          <a:prstGeom prst="rect">
            <a:avLst/>
          </a:prstGeom>
          <a:noFill/>
          <a:ln w="9525">
            <a:noFill/>
            <a:miter lim="800000"/>
            <a:headEnd/>
            <a:tailEnd/>
          </a:ln>
        </p:spPr>
        <p:txBody>
          <a:bodyPr wrap="square">
            <a:spAutoFit/>
          </a:bodyPr>
          <a:lstStyle/>
          <a:p>
            <a:pPr algn="ctr">
              <a:spcBef>
                <a:spcPct val="50000"/>
              </a:spcBef>
            </a:pPr>
            <a:r>
              <a:rPr lang="en-GB" sz="2400" dirty="0">
                <a:latin typeface="Arial" panose="020B0604020202020204" pitchFamily="34" charset="0"/>
                <a:cs typeface="Arial" panose="020B0604020202020204" pitchFamily="34" charset="0"/>
              </a:rPr>
              <a:t>Forest</a:t>
            </a:r>
            <a:r>
              <a:rPr lang="en-GB" sz="2400" dirty="0">
                <a:solidFill>
                  <a:schemeClr val="bg1"/>
                </a:solidFill>
                <a:latin typeface="Lucida Sans" pitchFamily="34" charset="0"/>
              </a:rPr>
              <a:t> </a:t>
            </a:r>
          </a:p>
        </p:txBody>
      </p:sp>
      <p:sp>
        <p:nvSpPr>
          <p:cNvPr id="72725" name="Text Box 4"/>
          <p:cNvSpPr txBox="1">
            <a:spLocks noChangeArrowheads="1"/>
          </p:cNvSpPr>
          <p:nvPr/>
        </p:nvSpPr>
        <p:spPr bwMode="auto">
          <a:xfrm>
            <a:off x="3344084" y="5098690"/>
            <a:ext cx="2881312" cy="1015663"/>
          </a:xfrm>
          <a:prstGeom prst="rect">
            <a:avLst/>
          </a:prstGeom>
          <a:noFill/>
          <a:ln w="9525">
            <a:noFill/>
            <a:miter lim="800000"/>
            <a:headEnd/>
            <a:tailEnd/>
          </a:ln>
        </p:spPr>
        <p:txBody>
          <a:bodyPr>
            <a:spAutoFit/>
          </a:bodyPr>
          <a:lstStyle/>
          <a:p>
            <a:pPr algn="ctr">
              <a:spcBef>
                <a:spcPct val="50000"/>
              </a:spcBef>
            </a:pPr>
            <a:r>
              <a:rPr lang="en-GB" sz="2000" dirty="0">
                <a:latin typeface="Arial" panose="020B0604020202020204" pitchFamily="34" charset="0"/>
                <a:cs typeface="Arial" panose="020B0604020202020204" pitchFamily="34" charset="0"/>
              </a:rPr>
              <a:t>Certification Bodies are required to be accredited </a:t>
            </a:r>
          </a:p>
        </p:txBody>
      </p:sp>
      <p:sp>
        <p:nvSpPr>
          <p:cNvPr id="2" name="Title 1"/>
          <p:cNvSpPr>
            <a:spLocks noGrp="1"/>
          </p:cNvSpPr>
          <p:nvPr>
            <p:ph type="title"/>
          </p:nvPr>
        </p:nvSpPr>
        <p:spPr>
          <a:xfrm>
            <a:off x="385763" y="1186571"/>
            <a:ext cx="8229600" cy="1143000"/>
          </a:xfrm>
        </p:spPr>
        <p:txBody>
          <a:bodyPr>
            <a:normAutofit/>
          </a:bodyPr>
          <a:lstStyle/>
          <a:p>
            <a:r>
              <a:rPr lang="en-GB" dirty="0" smtClean="0">
                <a:solidFill>
                  <a:srgbClr val="006600"/>
                </a:solidFill>
              </a:rPr>
              <a:t>Certification Scheme</a:t>
            </a:r>
            <a:endParaRPr lang="en-GB" dirty="0">
              <a:solidFill>
                <a:srgbClr val="006600"/>
              </a:solidFill>
            </a:endParaRPr>
          </a:p>
        </p:txBody>
      </p:sp>
      <p:pic>
        <p:nvPicPr>
          <p:cNvPr id="23" name="Picture 22" descr="FOREST.jp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35355" y="5135760"/>
            <a:ext cx="1254665" cy="1184503"/>
          </a:xfrm>
          <a:prstGeom prst="rect">
            <a:avLst/>
          </a:prstGeom>
        </p:spPr>
      </p:pic>
      <p:pic>
        <p:nvPicPr>
          <p:cNvPr id="4" name="Picture 3"/>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4048987" y="3621366"/>
            <a:ext cx="1293679" cy="1293679"/>
          </a:xfrm>
          <a:prstGeom prst="rect">
            <a:avLst/>
          </a:prstGeom>
        </p:spPr>
      </p:pic>
      <p:pic>
        <p:nvPicPr>
          <p:cNvPr id="26" name="Picture 25" descr="MEN AT DESK.jpg"/>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8535337" y="5412114"/>
            <a:ext cx="786442" cy="862549"/>
          </a:xfrm>
          <a:prstGeom prst="rect">
            <a:avLst/>
          </a:prstGeom>
        </p:spPr>
      </p:pic>
      <p:sp>
        <p:nvSpPr>
          <p:cNvPr id="3" name="Slide Number Placeholder 2"/>
          <p:cNvSpPr>
            <a:spLocks noGrp="1"/>
          </p:cNvSpPr>
          <p:nvPr>
            <p:ph type="sldNum" sz="quarter" idx="12"/>
          </p:nvPr>
        </p:nvSpPr>
        <p:spPr/>
        <p:txBody>
          <a:bodyPr/>
          <a:lstStyle/>
          <a:p>
            <a:fld id="{E4D32A41-D18F-442E-A9D4-18F3FD27B302}" type="slidenum">
              <a:rPr lang="zh-TW" altLang="en-US" smtClean="0"/>
              <a:t>17</a:t>
            </a:fld>
            <a:endParaRPr lang="zh-TW" altLang="en-US"/>
          </a:p>
        </p:txBody>
      </p:sp>
    </p:spTree>
    <p:extLst>
      <p:ext uri="{BB962C8B-B14F-4D97-AF65-F5344CB8AC3E}">
        <p14:creationId xmlns:p14="http://schemas.microsoft.com/office/powerpoint/2010/main" val="183505442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27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2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Picture 4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80997" y="2722026"/>
            <a:ext cx="874378" cy="1053991"/>
          </a:xfrm>
          <a:prstGeom prst="rect">
            <a:avLst/>
          </a:prstGeom>
        </p:spPr>
      </p:pic>
      <p:sp>
        <p:nvSpPr>
          <p:cNvPr id="7188" name="Rectangle 2"/>
          <p:cNvSpPr>
            <a:spLocks noGrp="1" noChangeArrowheads="1"/>
          </p:cNvSpPr>
          <p:nvPr>
            <p:ph type="title"/>
          </p:nvPr>
        </p:nvSpPr>
        <p:spPr>
          <a:xfrm>
            <a:off x="374250" y="1189602"/>
            <a:ext cx="8229600" cy="1143000"/>
          </a:xfrm>
        </p:spPr>
        <p:txBody>
          <a:bodyPr/>
          <a:lstStyle/>
          <a:p>
            <a:pPr eaLnBrk="1" hangingPunct="1"/>
            <a:r>
              <a:rPr lang="en-GB" dirty="0" smtClean="0">
                <a:solidFill>
                  <a:srgbClr val="006600"/>
                </a:solidFill>
              </a:rPr>
              <a:t>Two types of certification</a:t>
            </a:r>
          </a:p>
        </p:txBody>
      </p:sp>
      <p:sp>
        <p:nvSpPr>
          <p:cNvPr id="40" name="Rectangle 3"/>
          <p:cNvSpPr>
            <a:spLocks noGrp="1" noChangeArrowheads="1"/>
          </p:cNvSpPr>
          <p:nvPr>
            <p:ph idx="1"/>
          </p:nvPr>
        </p:nvSpPr>
        <p:spPr>
          <a:xfrm>
            <a:off x="3562455" y="5195490"/>
            <a:ext cx="4741459" cy="1737664"/>
          </a:xfrm>
        </p:spPr>
        <p:txBody>
          <a:bodyPr>
            <a:noAutofit/>
          </a:bodyPr>
          <a:lstStyle/>
          <a:p>
            <a:pPr marL="0" indent="0" algn="ctr">
              <a:lnSpc>
                <a:spcPts val="2600"/>
              </a:lnSpc>
              <a:buNone/>
            </a:pPr>
            <a:r>
              <a:rPr lang="en-GB" sz="1800" b="1" dirty="0"/>
              <a:t>Chain of Custody Certification:</a:t>
            </a:r>
            <a:r>
              <a:rPr lang="en-GB" sz="1800" dirty="0"/>
              <a:t> </a:t>
            </a:r>
            <a:br>
              <a:rPr lang="en-GB" sz="1800" dirty="0"/>
            </a:br>
            <a:r>
              <a:rPr lang="en-GB" sz="1800" dirty="0"/>
              <a:t>A means of tracking wood through the supply chain from forest to final user</a:t>
            </a:r>
          </a:p>
          <a:p>
            <a:pPr lvl="1" eaLnBrk="1" hangingPunct="1">
              <a:lnSpc>
                <a:spcPct val="80000"/>
              </a:lnSpc>
              <a:buFontTx/>
              <a:buNone/>
            </a:pPr>
            <a:endParaRPr lang="en-US" sz="1800" dirty="0"/>
          </a:p>
          <a:p>
            <a:pPr eaLnBrk="1" hangingPunct="1">
              <a:lnSpc>
                <a:spcPct val="80000"/>
              </a:lnSpc>
            </a:pPr>
            <a:endParaRPr lang="en-GB" sz="1800" dirty="0"/>
          </a:p>
        </p:txBody>
      </p:sp>
      <p:pic>
        <p:nvPicPr>
          <p:cNvPr id="23" name="Picture 1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650024" y="4063677"/>
            <a:ext cx="696515" cy="863600"/>
          </a:xfrm>
          <a:prstGeom prst="rect">
            <a:avLst/>
          </a:prstGeom>
          <a:noFill/>
          <a:ln w="9525">
            <a:solidFill>
              <a:schemeClr val="tx1"/>
            </a:solidFill>
            <a:miter lim="800000"/>
            <a:headEnd/>
            <a:tailEnd/>
          </a:ln>
        </p:spPr>
      </p:pic>
      <p:pic>
        <p:nvPicPr>
          <p:cNvPr id="24" name="Picture 1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069538" y="4077581"/>
            <a:ext cx="696515" cy="863600"/>
          </a:xfrm>
          <a:prstGeom prst="rect">
            <a:avLst/>
          </a:prstGeom>
          <a:noFill/>
          <a:ln w="9525">
            <a:solidFill>
              <a:schemeClr val="tx1"/>
            </a:solidFill>
            <a:miter lim="800000"/>
            <a:headEnd/>
            <a:tailEnd/>
          </a:ln>
        </p:spPr>
      </p:pic>
      <p:pic>
        <p:nvPicPr>
          <p:cNvPr id="25" name="Picture 15"/>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489050" y="4077581"/>
            <a:ext cx="696516" cy="863600"/>
          </a:xfrm>
          <a:prstGeom prst="rect">
            <a:avLst/>
          </a:prstGeom>
          <a:noFill/>
          <a:ln w="9525">
            <a:solidFill>
              <a:schemeClr val="tx1"/>
            </a:solidFill>
            <a:miter lim="800000"/>
            <a:headEnd/>
            <a:tailEnd/>
          </a:ln>
        </p:spPr>
      </p:pic>
      <p:pic>
        <p:nvPicPr>
          <p:cNvPr id="26" name="Picture 16"/>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908563" y="4077581"/>
            <a:ext cx="696516" cy="863600"/>
          </a:xfrm>
          <a:prstGeom prst="rect">
            <a:avLst/>
          </a:prstGeom>
          <a:noFill/>
          <a:ln w="9525">
            <a:solidFill>
              <a:schemeClr val="tx1"/>
            </a:solidFill>
            <a:miter lim="800000"/>
            <a:headEnd/>
            <a:tailEnd/>
          </a:ln>
        </p:spPr>
      </p:pic>
      <p:pic>
        <p:nvPicPr>
          <p:cNvPr id="27" name="Picture 17"/>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167397" y="3929370"/>
            <a:ext cx="696515" cy="863600"/>
          </a:xfrm>
          <a:prstGeom prst="rect">
            <a:avLst/>
          </a:prstGeom>
          <a:noFill/>
          <a:ln w="9525">
            <a:solidFill>
              <a:schemeClr val="tx1"/>
            </a:solidFill>
            <a:miter lim="800000"/>
            <a:headEnd/>
            <a:tailEnd/>
          </a:ln>
        </p:spPr>
      </p:pic>
      <p:pic>
        <p:nvPicPr>
          <p:cNvPr id="28" name="Picture 23" descr="invoice2">
            <a:hlinkClick r:id="rId5"/>
          </p:cNvPr>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9489475" y="3954447"/>
            <a:ext cx="681038" cy="865188"/>
          </a:xfrm>
          <a:prstGeom prst="rect">
            <a:avLst/>
          </a:prstGeom>
          <a:noFill/>
          <a:ln w="9525">
            <a:noFill/>
            <a:miter lim="800000"/>
            <a:headEnd/>
            <a:tailEnd/>
          </a:ln>
        </p:spPr>
      </p:pic>
      <p:pic>
        <p:nvPicPr>
          <p:cNvPr id="32" name="Picture 31" descr="LOGS.jpg"/>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2855197" y="3141477"/>
            <a:ext cx="954024" cy="542544"/>
          </a:xfrm>
          <a:prstGeom prst="rect">
            <a:avLst/>
          </a:prstGeom>
        </p:spPr>
      </p:pic>
      <p:pic>
        <p:nvPicPr>
          <p:cNvPr id="33" name="Picture 32" descr="PROCESSING.jpg"/>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4313277" y="2925503"/>
            <a:ext cx="1048512" cy="975360"/>
          </a:xfrm>
          <a:prstGeom prst="rect">
            <a:avLst/>
          </a:prstGeom>
        </p:spPr>
      </p:pic>
      <p:pic>
        <p:nvPicPr>
          <p:cNvPr id="35" name="Picture 34" descr="MEN AT DESK.jpg"/>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7553637" y="2767533"/>
            <a:ext cx="883212" cy="968684"/>
          </a:xfrm>
          <a:prstGeom prst="rect">
            <a:avLst/>
          </a:prstGeom>
        </p:spPr>
      </p:pic>
      <p:pic>
        <p:nvPicPr>
          <p:cNvPr id="37" name="Picture 36" descr="FACTORY.jpg"/>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5969461" y="2781438"/>
            <a:ext cx="1021396" cy="976987"/>
          </a:xfrm>
          <a:prstGeom prst="rect">
            <a:avLst/>
          </a:prstGeom>
        </p:spPr>
      </p:pic>
      <p:sp>
        <p:nvSpPr>
          <p:cNvPr id="48147" name="Rectangle 19"/>
          <p:cNvSpPr>
            <a:spLocks noChangeArrowheads="1"/>
          </p:cNvSpPr>
          <p:nvPr/>
        </p:nvSpPr>
        <p:spPr bwMode="auto">
          <a:xfrm flipV="1">
            <a:off x="883423" y="2587120"/>
            <a:ext cx="1215861" cy="2499172"/>
          </a:xfrm>
          <a:prstGeom prst="rect">
            <a:avLst/>
          </a:prstGeom>
          <a:noFill/>
          <a:ln w="28575" cmpd="sng">
            <a:solidFill>
              <a:srgbClr val="C00000"/>
            </a:solidFill>
            <a:miter lim="800000"/>
            <a:headEnd/>
            <a:tailEnd/>
          </a:ln>
        </p:spPr>
        <p:txBody>
          <a:bodyPr wrap="none" anchor="ctr"/>
          <a:lstStyle/>
          <a:p>
            <a:endParaRPr lang="en-GB"/>
          </a:p>
        </p:txBody>
      </p:sp>
      <p:sp>
        <p:nvSpPr>
          <p:cNvPr id="41" name="Rectangle 19"/>
          <p:cNvSpPr>
            <a:spLocks noChangeArrowheads="1"/>
          </p:cNvSpPr>
          <p:nvPr/>
        </p:nvSpPr>
        <p:spPr bwMode="auto">
          <a:xfrm flipV="1">
            <a:off x="2800565" y="2568673"/>
            <a:ext cx="6265241" cy="2499172"/>
          </a:xfrm>
          <a:prstGeom prst="rect">
            <a:avLst/>
          </a:prstGeom>
          <a:noFill/>
          <a:ln w="28575" cmpd="sng">
            <a:solidFill>
              <a:srgbClr val="C00000"/>
            </a:solidFill>
            <a:miter lim="800000"/>
            <a:headEnd/>
            <a:tailEnd/>
          </a:ln>
        </p:spPr>
        <p:txBody>
          <a:bodyPr wrap="none" anchor="ctr"/>
          <a:lstStyle/>
          <a:p>
            <a:endParaRPr lang="en-GB"/>
          </a:p>
        </p:txBody>
      </p:sp>
      <p:sp>
        <p:nvSpPr>
          <p:cNvPr id="43" name="Rectangle 36"/>
          <p:cNvSpPr>
            <a:spLocks noChangeArrowheads="1"/>
          </p:cNvSpPr>
          <p:nvPr/>
        </p:nvSpPr>
        <p:spPr bwMode="auto">
          <a:xfrm>
            <a:off x="487860" y="2168563"/>
            <a:ext cx="2006986" cy="400110"/>
          </a:xfrm>
          <a:prstGeom prst="rect">
            <a:avLst/>
          </a:prstGeom>
          <a:noFill/>
          <a:ln w="9525">
            <a:noFill/>
            <a:miter lim="800000"/>
            <a:headEnd/>
            <a:tailEnd/>
          </a:ln>
        </p:spPr>
        <p:txBody>
          <a:bodyPr wrap="square">
            <a:spAutoFit/>
          </a:bodyPr>
          <a:lstStyle/>
          <a:p>
            <a:pPr algn="ctr"/>
            <a:r>
              <a:rPr lang="en-GB" sz="2000" b="1" dirty="0"/>
              <a:t>FMU certificate </a:t>
            </a:r>
          </a:p>
        </p:txBody>
      </p:sp>
      <p:sp>
        <p:nvSpPr>
          <p:cNvPr id="44" name="Rectangle 36"/>
          <p:cNvSpPr>
            <a:spLocks noChangeArrowheads="1"/>
          </p:cNvSpPr>
          <p:nvPr/>
        </p:nvSpPr>
        <p:spPr bwMode="auto">
          <a:xfrm>
            <a:off x="4858644" y="2137785"/>
            <a:ext cx="2221634" cy="461665"/>
          </a:xfrm>
          <a:prstGeom prst="rect">
            <a:avLst/>
          </a:prstGeom>
          <a:noFill/>
          <a:ln w="9525">
            <a:noFill/>
            <a:miter lim="800000"/>
            <a:headEnd/>
            <a:tailEnd/>
          </a:ln>
        </p:spPr>
        <p:txBody>
          <a:bodyPr wrap="none">
            <a:spAutoFit/>
          </a:bodyPr>
          <a:lstStyle/>
          <a:p>
            <a:r>
              <a:rPr lang="en-GB" sz="2400" b="1" dirty="0" err="1"/>
              <a:t>CoC</a:t>
            </a:r>
            <a:r>
              <a:rPr lang="en-GB" sz="2400" b="1" dirty="0"/>
              <a:t> certificates </a:t>
            </a:r>
          </a:p>
        </p:txBody>
      </p:sp>
      <p:sp>
        <p:nvSpPr>
          <p:cNvPr id="45" name="Rectangle 3"/>
          <p:cNvSpPr>
            <a:spLocks noChangeArrowheads="1"/>
          </p:cNvSpPr>
          <p:nvPr/>
        </p:nvSpPr>
        <p:spPr bwMode="auto">
          <a:xfrm>
            <a:off x="633835" y="5086292"/>
            <a:ext cx="1763638" cy="2089150"/>
          </a:xfrm>
          <a:prstGeom prst="rect">
            <a:avLst/>
          </a:prstGeom>
          <a:noFill/>
          <a:ln w="9525">
            <a:noFill/>
            <a:miter lim="800000"/>
            <a:headEnd/>
            <a:tailEnd/>
          </a:ln>
        </p:spPr>
        <p:txBody>
          <a:bodyPr/>
          <a:lstStyle/>
          <a:p>
            <a:pPr algn="ctr">
              <a:lnSpc>
                <a:spcPts val="2600"/>
              </a:lnSpc>
              <a:spcBef>
                <a:spcPct val="20000"/>
              </a:spcBef>
            </a:pPr>
            <a:r>
              <a:rPr lang="en-GB" b="1" dirty="0">
                <a:cs typeface="Arial" panose="020B0604020202020204" pitchFamily="34" charset="0"/>
              </a:rPr>
              <a:t>Forest Management Certification:</a:t>
            </a:r>
            <a:r>
              <a:rPr lang="en-GB" dirty="0">
                <a:cs typeface="Arial" panose="020B0604020202020204" pitchFamily="34" charset="0"/>
              </a:rPr>
              <a:t> </a:t>
            </a:r>
          </a:p>
          <a:p>
            <a:pPr algn="ctr">
              <a:lnSpc>
                <a:spcPts val="2600"/>
              </a:lnSpc>
              <a:spcBef>
                <a:spcPct val="20000"/>
              </a:spcBef>
            </a:pPr>
            <a:r>
              <a:rPr lang="en-GB" dirty="0">
                <a:cs typeface="Arial" panose="020B0604020202020204" pitchFamily="34" charset="0"/>
              </a:rPr>
              <a:t>A system of forest inspection </a:t>
            </a:r>
          </a:p>
        </p:txBody>
      </p:sp>
      <p:pic>
        <p:nvPicPr>
          <p:cNvPr id="30" name="Picture 29"/>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9198368" y="2918020"/>
            <a:ext cx="972145" cy="576898"/>
          </a:xfrm>
          <a:prstGeom prst="rect">
            <a:avLst/>
          </a:prstGeom>
        </p:spPr>
      </p:pic>
      <p:sp>
        <p:nvSpPr>
          <p:cNvPr id="29" name="Right Arrow 28"/>
          <p:cNvSpPr/>
          <p:nvPr/>
        </p:nvSpPr>
        <p:spPr bwMode="auto">
          <a:xfrm>
            <a:off x="2223152" y="3706382"/>
            <a:ext cx="504056" cy="216024"/>
          </a:xfrm>
          <a:prstGeom prst="rightArrow">
            <a:avLst/>
          </a:prstGeom>
          <a:solidFill>
            <a:srgbClr val="0066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latin typeface="Arial" charset="0"/>
              <a:ea typeface="ヒラギノ角ゴ Pro W3" charset="-128"/>
            </a:endParaRPr>
          </a:p>
        </p:txBody>
      </p:sp>
      <p:sp>
        <p:nvSpPr>
          <p:cNvPr id="31" name="Right Arrow 30"/>
          <p:cNvSpPr/>
          <p:nvPr/>
        </p:nvSpPr>
        <p:spPr bwMode="auto">
          <a:xfrm>
            <a:off x="3809221" y="3288753"/>
            <a:ext cx="504056" cy="216024"/>
          </a:xfrm>
          <a:prstGeom prst="rightArrow">
            <a:avLst/>
          </a:prstGeom>
          <a:solidFill>
            <a:srgbClr val="0066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latin typeface="Arial" charset="0"/>
              <a:ea typeface="ヒラギノ角ゴ Pro W3" charset="-128"/>
            </a:endParaRPr>
          </a:p>
        </p:txBody>
      </p:sp>
      <p:sp>
        <p:nvSpPr>
          <p:cNvPr id="46" name="Right Arrow 45"/>
          <p:cNvSpPr/>
          <p:nvPr/>
        </p:nvSpPr>
        <p:spPr bwMode="auto">
          <a:xfrm>
            <a:off x="5433797" y="3285493"/>
            <a:ext cx="504056" cy="216024"/>
          </a:xfrm>
          <a:prstGeom prst="rightArrow">
            <a:avLst/>
          </a:prstGeom>
          <a:solidFill>
            <a:srgbClr val="0066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latin typeface="Arial" charset="0"/>
              <a:ea typeface="ヒラギノ角ゴ Pro W3" charset="-128"/>
            </a:endParaRPr>
          </a:p>
        </p:txBody>
      </p:sp>
      <p:sp>
        <p:nvSpPr>
          <p:cNvPr id="47" name="Right Arrow 46"/>
          <p:cNvSpPr/>
          <p:nvPr/>
        </p:nvSpPr>
        <p:spPr bwMode="auto">
          <a:xfrm>
            <a:off x="7019153" y="3278894"/>
            <a:ext cx="504056" cy="216024"/>
          </a:xfrm>
          <a:prstGeom prst="rightArrow">
            <a:avLst/>
          </a:prstGeom>
          <a:solidFill>
            <a:srgbClr val="0066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latin typeface="Arial" charset="0"/>
              <a:ea typeface="ヒラギノ角ゴ Pro W3" charset="-128"/>
            </a:endParaRPr>
          </a:p>
        </p:txBody>
      </p:sp>
      <p:sp>
        <p:nvSpPr>
          <p:cNvPr id="48" name="Right Arrow 47"/>
          <p:cNvSpPr/>
          <p:nvPr/>
        </p:nvSpPr>
        <p:spPr bwMode="auto">
          <a:xfrm>
            <a:off x="8478098" y="3290862"/>
            <a:ext cx="504056" cy="216024"/>
          </a:xfrm>
          <a:prstGeom prst="rightArrow">
            <a:avLst/>
          </a:prstGeom>
          <a:solidFill>
            <a:srgbClr val="0066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latin typeface="Arial" charset="0"/>
              <a:ea typeface="ヒラギノ角ゴ Pro W3" charset="-128"/>
            </a:endParaRPr>
          </a:p>
        </p:txBody>
      </p:sp>
      <p:sp>
        <p:nvSpPr>
          <p:cNvPr id="2" name="Slide Number Placeholder 1"/>
          <p:cNvSpPr>
            <a:spLocks noGrp="1"/>
          </p:cNvSpPr>
          <p:nvPr>
            <p:ph type="sldNum" sz="quarter" idx="12"/>
          </p:nvPr>
        </p:nvSpPr>
        <p:spPr/>
        <p:txBody>
          <a:bodyPr/>
          <a:lstStyle/>
          <a:p>
            <a:fld id="{E4D32A41-D18F-442E-A9D4-18F3FD27B302}" type="slidenum">
              <a:rPr lang="zh-TW" altLang="en-US" smtClean="0"/>
              <a:t>18</a:t>
            </a:fld>
            <a:endParaRPr lang="zh-TW" altLang="en-US"/>
          </a:p>
        </p:txBody>
      </p:sp>
    </p:spTree>
    <p:extLst>
      <p:ext uri="{BB962C8B-B14F-4D97-AF65-F5344CB8AC3E}">
        <p14:creationId xmlns:p14="http://schemas.microsoft.com/office/powerpoint/2010/main" val="2161016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8147"/>
                                        </p:tgtEl>
                                        <p:attrNameLst>
                                          <p:attrName>style.visibility</p:attrName>
                                        </p:attrNameLst>
                                      </p:cBhvr>
                                      <p:to>
                                        <p:strVal val="visible"/>
                                      </p:to>
                                    </p:set>
                                    <p:animEffect transition="in" filter="box(in)">
                                      <p:cBhvr>
                                        <p:cTn id="7" dur="500"/>
                                        <p:tgtEl>
                                          <p:spTgt spid="48147"/>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box(in)">
                                      <p:cBhvr>
                                        <p:cTn id="12"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47" grpId="0" animBg="1"/>
      <p:bldP spid="4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343609" y="1205139"/>
            <a:ext cx="8229600" cy="1143000"/>
          </a:xfrm>
        </p:spPr>
        <p:txBody>
          <a:bodyPr/>
          <a:lstStyle/>
          <a:p>
            <a:pPr eaLnBrk="1" hangingPunct="1"/>
            <a:r>
              <a:rPr lang="en-US" dirty="0">
                <a:solidFill>
                  <a:srgbClr val="006600"/>
                </a:solidFill>
                <a:ea typeface="ヒラギノ角ゴ Pro W3" charset="0"/>
              </a:rPr>
              <a:t>Forest Certification Schemes</a:t>
            </a:r>
          </a:p>
        </p:txBody>
      </p:sp>
      <p:sp>
        <p:nvSpPr>
          <p:cNvPr id="22531" name="Rectangle 3"/>
          <p:cNvSpPr>
            <a:spLocks noGrp="1" noChangeArrowheads="1"/>
          </p:cNvSpPr>
          <p:nvPr>
            <p:ph idx="1"/>
          </p:nvPr>
        </p:nvSpPr>
        <p:spPr>
          <a:xfrm>
            <a:off x="343609" y="2206625"/>
            <a:ext cx="9355562" cy="4525963"/>
          </a:xfrm>
        </p:spPr>
        <p:txBody>
          <a:bodyPr/>
          <a:lstStyle/>
          <a:p>
            <a:pPr eaLnBrk="1" hangingPunct="1"/>
            <a:r>
              <a:rPr lang="en-US" dirty="0">
                <a:ea typeface="ヒラギノ角ゴ Pro W3" charset="0"/>
              </a:rPr>
              <a:t>Currently two main schemes:</a:t>
            </a:r>
          </a:p>
          <a:p>
            <a:pPr lvl="1">
              <a:buSzPct val="80000"/>
              <a:buFont typeface="Wingdings" panose="05000000000000000000" pitchFamily="2" charset="2"/>
              <a:buChar char="§"/>
            </a:pPr>
            <a:r>
              <a:rPr lang="en-US" dirty="0">
                <a:ea typeface="ヒラギノ角ゴ Pro W3" charset="0"/>
              </a:rPr>
              <a:t>The Forest Stewardship Council (</a:t>
            </a:r>
            <a:r>
              <a:rPr lang="en-US" dirty="0" smtClean="0">
                <a:ea typeface="ヒラギノ角ゴ Pro W3" charset="0"/>
              </a:rPr>
              <a:t>FSC</a:t>
            </a:r>
            <a:r>
              <a:rPr lang="de-DE" dirty="0" smtClean="0"/>
              <a:t>®</a:t>
            </a:r>
            <a:r>
              <a:rPr lang="en-US" dirty="0" smtClean="0">
                <a:ea typeface="ヒラギノ角ゴ Pro W3" charset="0"/>
              </a:rPr>
              <a:t>)</a:t>
            </a:r>
            <a:endParaRPr lang="en-US" dirty="0">
              <a:ea typeface="ヒラギノ角ゴ Pro W3" charset="0"/>
            </a:endParaRPr>
          </a:p>
          <a:p>
            <a:pPr lvl="1" eaLnBrk="1" hangingPunct="1">
              <a:buSzPct val="80000"/>
              <a:buFont typeface="Wingdings" panose="05000000000000000000" pitchFamily="2" charset="2"/>
              <a:buChar char="§"/>
            </a:pPr>
            <a:r>
              <a:rPr lang="en-US" dirty="0">
                <a:ea typeface="ヒラギノ角ゴ Pro W3" charset="0"/>
              </a:rPr>
              <a:t>The </a:t>
            </a:r>
            <a:r>
              <a:rPr lang="en-US" dirty="0" err="1">
                <a:ea typeface="ヒラギノ角ゴ Pro W3" charset="0"/>
              </a:rPr>
              <a:t>Programme</a:t>
            </a:r>
            <a:r>
              <a:rPr lang="en-US" dirty="0">
                <a:ea typeface="ヒラギノ角ゴ Pro W3" charset="0"/>
              </a:rPr>
              <a:t> for the Endorsement of Forest Certification Schemes (PEFC)</a:t>
            </a:r>
          </a:p>
        </p:txBody>
      </p:sp>
      <p:sp>
        <p:nvSpPr>
          <p:cNvPr id="2" name="Slide Number Placeholder 1"/>
          <p:cNvSpPr>
            <a:spLocks noGrp="1"/>
          </p:cNvSpPr>
          <p:nvPr>
            <p:ph type="sldNum" sz="quarter" idx="12"/>
          </p:nvPr>
        </p:nvSpPr>
        <p:spPr/>
        <p:txBody>
          <a:bodyPr/>
          <a:lstStyle/>
          <a:p>
            <a:fld id="{E4D32A41-D18F-442E-A9D4-18F3FD27B302}" type="slidenum">
              <a:rPr lang="zh-TW" altLang="en-US" smtClean="0"/>
              <a:t>19</a:t>
            </a:fld>
            <a:endParaRPr lang="zh-TW" altLang="en-US"/>
          </a:p>
        </p:txBody>
      </p:sp>
      <p:pic>
        <p:nvPicPr>
          <p:cNvPr id="5" name="Grafi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0975" y="4062400"/>
            <a:ext cx="3133725" cy="1639740"/>
          </a:xfrm>
          <a:prstGeom prst="rect">
            <a:avLst/>
          </a:prstGeom>
        </p:spPr>
      </p:pic>
      <p:pic>
        <p:nvPicPr>
          <p:cNvPr id="4" name="Grafik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24150" y="4225765"/>
            <a:ext cx="1314450" cy="1476375"/>
          </a:xfrm>
          <a:prstGeom prst="rect">
            <a:avLst/>
          </a:prstGeom>
        </p:spPr>
      </p:pic>
    </p:spTree>
    <p:extLst>
      <p:ext uri="{BB962C8B-B14F-4D97-AF65-F5344CB8AC3E}">
        <p14:creationId xmlns:p14="http://schemas.microsoft.com/office/powerpoint/2010/main" val="31653594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53844" y="584225"/>
            <a:ext cx="11412327" cy="879475"/>
          </a:xfrm>
        </p:spPr>
        <p:txBody>
          <a:bodyPr>
            <a:noAutofit/>
          </a:bodyPr>
          <a:lstStyle/>
          <a:p>
            <a:r>
              <a:rPr lang="en-GB" altLang="zh-TW" b="1" dirty="0" smtClean="0">
                <a:solidFill>
                  <a:srgbClr val="006600"/>
                </a:solidFill>
                <a:latin typeface="+mn-lt"/>
                <a:cs typeface="Arial" panose="020B0604020202020204" pitchFamily="34" charset="0"/>
              </a:rPr>
              <a:t>EU Timber Regulation Training of Trainers</a:t>
            </a:r>
            <a:endParaRPr lang="zh-TW" altLang="en-US" b="1" dirty="0">
              <a:solidFill>
                <a:srgbClr val="006600"/>
              </a:solidFill>
              <a:latin typeface="+mn-lt"/>
              <a:cs typeface="Arial" panose="020B0604020202020204" pitchFamily="34" charset="0"/>
            </a:endParaRPr>
          </a:p>
        </p:txBody>
      </p:sp>
      <p:sp>
        <p:nvSpPr>
          <p:cNvPr id="3" name="Subtitle 2"/>
          <p:cNvSpPr>
            <a:spLocks noGrp="1"/>
          </p:cNvSpPr>
          <p:nvPr>
            <p:ph type="subTitle" idx="1"/>
          </p:nvPr>
        </p:nvSpPr>
        <p:spPr>
          <a:xfrm>
            <a:off x="953844" y="1633664"/>
            <a:ext cx="9144000" cy="1655762"/>
          </a:xfrm>
        </p:spPr>
        <p:txBody>
          <a:bodyPr>
            <a:normAutofit/>
          </a:bodyPr>
          <a:lstStyle/>
          <a:p>
            <a:r>
              <a:rPr lang="en-GB" altLang="zh-TW" sz="2800" dirty="0" smtClean="0"/>
              <a:t>Forest Certification</a:t>
            </a:r>
            <a:endParaRPr lang="zh-TW" altLang="en-US" sz="2800" dirty="0"/>
          </a:p>
        </p:txBody>
      </p:sp>
      <p:sp>
        <p:nvSpPr>
          <p:cNvPr id="5" name="Slide Number Placeholder 4"/>
          <p:cNvSpPr>
            <a:spLocks noGrp="1"/>
          </p:cNvSpPr>
          <p:nvPr>
            <p:ph type="sldNum" sz="quarter" idx="12"/>
          </p:nvPr>
        </p:nvSpPr>
        <p:spPr/>
        <p:txBody>
          <a:bodyPr/>
          <a:lstStyle/>
          <a:p>
            <a:fld id="{F683FC37-21A4-4DC8-A2E1-F50B525F9E8E}" type="slidenum">
              <a:rPr lang="zh-TW" altLang="en-US" smtClean="0"/>
              <a:t>2</a:t>
            </a:fld>
            <a:endParaRPr lang="zh-TW" altLang="en-US"/>
          </a:p>
        </p:txBody>
      </p:sp>
      <p:cxnSp>
        <p:nvCxnSpPr>
          <p:cNvPr id="6" name="Straight Connector 5"/>
          <p:cNvCxnSpPr/>
          <p:nvPr/>
        </p:nvCxnSpPr>
        <p:spPr>
          <a:xfrm>
            <a:off x="1066800" y="1463700"/>
            <a:ext cx="111252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90034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47612" y="1210334"/>
            <a:ext cx="8229600" cy="1143000"/>
          </a:xfrm>
        </p:spPr>
        <p:txBody>
          <a:bodyPr/>
          <a:lstStyle/>
          <a:p>
            <a:r>
              <a:rPr lang="en-GB" dirty="0" smtClean="0">
                <a:solidFill>
                  <a:srgbClr val="006600"/>
                </a:solidFill>
              </a:rPr>
              <a:t>Certificates example</a:t>
            </a:r>
            <a:endParaRPr lang="en-GB" dirty="0">
              <a:solidFill>
                <a:srgbClr val="006600"/>
              </a:solidFill>
            </a:endParaRPr>
          </a:p>
        </p:txBody>
      </p:sp>
      <p:graphicFrame>
        <p:nvGraphicFramePr>
          <p:cNvPr id="3074" name="Object 3"/>
          <p:cNvGraphicFramePr>
            <a:graphicFrameLocks noGrp="1" noChangeAspect="1"/>
          </p:cNvGraphicFramePr>
          <p:nvPr>
            <p:ph idx="1"/>
            <p:extLst>
              <p:ext uri="{D42A27DB-BD31-4B8C-83A1-F6EECF244321}">
                <p14:modId xmlns:p14="http://schemas.microsoft.com/office/powerpoint/2010/main" val="53766489"/>
              </p:ext>
            </p:extLst>
          </p:nvPr>
        </p:nvGraphicFramePr>
        <p:xfrm>
          <a:off x="2823778" y="2206625"/>
          <a:ext cx="5854700" cy="4525963"/>
        </p:xfrm>
        <a:graphic>
          <a:graphicData uri="http://schemas.openxmlformats.org/presentationml/2006/ole">
            <mc:AlternateContent xmlns:mc="http://schemas.openxmlformats.org/markup-compatibility/2006">
              <mc:Choice xmlns:v="urn:schemas-microsoft-com:vml" Requires="v">
                <p:oleObj spid="_x0000_s1107" name="Acrobat Document" r:id="rId4" imgW="7542857" imgH="5830114" progId="AcroExch.Document.7">
                  <p:embed/>
                </p:oleObj>
              </mc:Choice>
              <mc:Fallback>
                <p:oleObj name="Acrobat Document" r:id="rId4" imgW="7542857" imgH="5830114" progId="AcroExch.Document.7">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23778" y="2206625"/>
                        <a:ext cx="5854700" cy="4525963"/>
                      </a:xfrm>
                      <a:prstGeom prst="rect">
                        <a:avLst/>
                      </a:prstGeom>
                      <a:noFill/>
                      <a:ln w="9525">
                        <a:solidFill>
                          <a:schemeClr val="tx1"/>
                        </a:solidFill>
                        <a:miter lim="800000"/>
                        <a:headEnd/>
                        <a:tailEnd/>
                      </a:ln>
                      <a:extLst/>
                    </p:spPr>
                  </p:pic>
                </p:oleObj>
              </mc:Fallback>
            </mc:AlternateContent>
          </a:graphicData>
        </a:graphic>
      </p:graphicFrame>
      <p:pic>
        <p:nvPicPr>
          <p:cNvPr id="3076" name="Picture 4"/>
          <p:cNvPicPr>
            <a:picLocks noGrp="1" noChangeAspect="1" noChangeArrowheads="1"/>
          </p:cNvPicPr>
          <p:nvPr>
            <p:ph type="body" sz="half" idx="4294967295"/>
          </p:nvPr>
        </p:nvPicPr>
        <p:blipFill>
          <a:blip r:embed="rId6" cstate="email">
            <a:extLst>
              <a:ext uri="{28A0092B-C50C-407E-A947-70E740481C1C}">
                <a14:useLocalDpi xmlns:a14="http://schemas.microsoft.com/office/drawing/2010/main"/>
              </a:ext>
            </a:extLst>
          </a:blip>
          <a:srcRect/>
          <a:stretch>
            <a:fillRect/>
          </a:stretch>
        </p:blipFill>
        <p:spPr>
          <a:xfrm>
            <a:off x="347612" y="2206625"/>
            <a:ext cx="2339752" cy="3194662"/>
          </a:xfrm>
          <a:ln>
            <a:solidFill>
              <a:schemeClr val="tx1"/>
            </a:solidFill>
          </a:ln>
        </p:spPr>
      </p:pic>
      <p:pic>
        <p:nvPicPr>
          <p:cNvPr id="3077" name="Picture 3"/>
          <p:cNvPicPr>
            <a:picLocks noChangeAspect="1" noChangeArrowheads="1"/>
          </p:cNvPicPr>
          <p:nvPr/>
        </p:nvPicPr>
        <p:blipFill>
          <a:blip r:embed="rId7" cstate="email">
            <a:extLst>
              <a:ext uri="{28A0092B-C50C-407E-A947-70E740481C1C}">
                <a14:useLocalDpi xmlns:a14="http://schemas.microsoft.com/office/drawing/2010/main"/>
              </a:ext>
            </a:extLst>
          </a:blip>
          <a:srcRect r="3740"/>
          <a:stretch>
            <a:fillRect/>
          </a:stretch>
        </p:blipFill>
        <p:spPr bwMode="auto">
          <a:xfrm>
            <a:off x="7632559" y="2196125"/>
            <a:ext cx="2207292" cy="3205162"/>
          </a:xfrm>
          <a:prstGeom prst="rect">
            <a:avLst/>
          </a:prstGeom>
          <a:noFill/>
          <a:ln w="9525">
            <a:noFill/>
            <a:miter lim="800000"/>
            <a:headEnd/>
            <a:tailEnd/>
          </a:ln>
        </p:spPr>
      </p:pic>
      <p:pic>
        <p:nvPicPr>
          <p:cNvPr id="3078" name="Picture 4"/>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5884922" y="4426745"/>
            <a:ext cx="2909009" cy="2305843"/>
          </a:xfrm>
          <a:prstGeom prst="rect">
            <a:avLst/>
          </a:prstGeom>
          <a:noFill/>
          <a:ln w="9525">
            <a:noFill/>
            <a:miter lim="800000"/>
            <a:headEnd/>
            <a:tailEnd/>
          </a:ln>
        </p:spPr>
      </p:pic>
      <p:pic>
        <p:nvPicPr>
          <p:cNvPr id="3079" name="Picture 4"/>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8989999" y="3243861"/>
            <a:ext cx="2375042" cy="3488727"/>
          </a:xfrm>
          <a:prstGeom prst="rect">
            <a:avLst/>
          </a:prstGeom>
          <a:noFill/>
          <a:ln w="9525">
            <a:solidFill>
              <a:schemeClr val="tx1"/>
            </a:solidFill>
            <a:miter lim="800000"/>
            <a:headEnd/>
            <a:tailEnd/>
          </a:ln>
        </p:spPr>
      </p:pic>
      <p:sp>
        <p:nvSpPr>
          <p:cNvPr id="2" name="Slide Number Placeholder 1"/>
          <p:cNvSpPr>
            <a:spLocks noGrp="1"/>
          </p:cNvSpPr>
          <p:nvPr>
            <p:ph type="sldNum" sz="quarter" idx="12"/>
          </p:nvPr>
        </p:nvSpPr>
        <p:spPr/>
        <p:txBody>
          <a:bodyPr/>
          <a:lstStyle/>
          <a:p>
            <a:fld id="{E4D32A41-D18F-442E-A9D4-18F3FD27B302}" type="slidenum">
              <a:rPr lang="zh-TW" altLang="en-US" smtClean="0"/>
              <a:t>20</a:t>
            </a:fld>
            <a:endParaRPr lang="zh-TW" altLang="en-US"/>
          </a:p>
        </p:txBody>
      </p:sp>
    </p:spTree>
    <p:extLst>
      <p:ext uri="{BB962C8B-B14F-4D97-AF65-F5344CB8AC3E}">
        <p14:creationId xmlns:p14="http://schemas.microsoft.com/office/powerpoint/2010/main" val="24139764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96250" y="2100261"/>
            <a:ext cx="4095750" cy="2143125"/>
          </a:xfrm>
          <a:prstGeom prst="rect">
            <a:avLst/>
          </a:prstGeom>
        </p:spPr>
      </p:pic>
      <p:sp>
        <p:nvSpPr>
          <p:cNvPr id="23554" name="Rectangle 2"/>
          <p:cNvSpPr>
            <a:spLocks noGrp="1" noChangeArrowheads="1"/>
          </p:cNvSpPr>
          <p:nvPr>
            <p:ph type="title"/>
          </p:nvPr>
        </p:nvSpPr>
        <p:spPr>
          <a:xfrm>
            <a:off x="360091" y="1175658"/>
            <a:ext cx="9144000" cy="1143000"/>
          </a:xfrm>
        </p:spPr>
        <p:txBody>
          <a:bodyPr>
            <a:normAutofit/>
          </a:bodyPr>
          <a:lstStyle/>
          <a:p>
            <a:r>
              <a:rPr lang="en-US" dirty="0">
                <a:solidFill>
                  <a:srgbClr val="006600"/>
                </a:solidFill>
                <a:ea typeface="ヒラギノ角ゴ Pro W3" charset="0"/>
              </a:rPr>
              <a:t>Forest Stewardship Council (</a:t>
            </a:r>
            <a:r>
              <a:rPr lang="en-US" dirty="0" smtClean="0">
                <a:solidFill>
                  <a:srgbClr val="006600"/>
                </a:solidFill>
                <a:ea typeface="ヒラギノ角ゴ Pro W3" charset="0"/>
              </a:rPr>
              <a:t>FSC</a:t>
            </a:r>
            <a:r>
              <a:rPr lang="de-DE" dirty="0" smtClean="0"/>
              <a:t>®</a:t>
            </a:r>
            <a:r>
              <a:rPr lang="en-US" dirty="0" smtClean="0">
                <a:solidFill>
                  <a:srgbClr val="006600"/>
                </a:solidFill>
                <a:ea typeface="ヒラギノ角ゴ Pro W3" charset="0"/>
              </a:rPr>
              <a:t>)</a:t>
            </a:r>
            <a:endParaRPr lang="en-US" dirty="0">
              <a:solidFill>
                <a:srgbClr val="006600"/>
              </a:solidFill>
              <a:ea typeface="ヒラギノ角ゴ Pro W3" charset="0"/>
            </a:endParaRPr>
          </a:p>
        </p:txBody>
      </p:sp>
      <p:sp>
        <p:nvSpPr>
          <p:cNvPr id="23555" name="Rectangle 3"/>
          <p:cNvSpPr>
            <a:spLocks noGrp="1" noChangeArrowheads="1"/>
          </p:cNvSpPr>
          <p:nvPr>
            <p:ph idx="1"/>
          </p:nvPr>
        </p:nvSpPr>
        <p:spPr>
          <a:xfrm>
            <a:off x="449871" y="2149474"/>
            <a:ext cx="8291357" cy="4525963"/>
          </a:xfrm>
        </p:spPr>
        <p:txBody>
          <a:bodyPr>
            <a:normAutofit lnSpcReduction="10000"/>
          </a:bodyPr>
          <a:lstStyle/>
          <a:p>
            <a:pPr eaLnBrk="1" hangingPunct="1">
              <a:lnSpc>
                <a:spcPct val="90000"/>
              </a:lnSpc>
            </a:pPr>
            <a:r>
              <a:rPr lang="en-GB" dirty="0">
                <a:ea typeface="ヒラギノ角ゴ Pro W3" charset="0"/>
              </a:rPr>
              <a:t>Established in 1994 by NGOs, retailers and parts of the forest industry</a:t>
            </a:r>
          </a:p>
          <a:p>
            <a:pPr eaLnBrk="1" hangingPunct="1">
              <a:lnSpc>
                <a:spcPct val="90000"/>
              </a:lnSpc>
            </a:pPr>
            <a:r>
              <a:rPr lang="en-GB" dirty="0">
                <a:ea typeface="ヒラギノ角ゴ Pro W3" charset="0"/>
              </a:rPr>
              <a:t>Based in Bonn, Germany</a:t>
            </a:r>
          </a:p>
          <a:p>
            <a:pPr eaLnBrk="1" hangingPunct="1">
              <a:lnSpc>
                <a:spcPct val="90000"/>
              </a:lnSpc>
            </a:pPr>
            <a:r>
              <a:rPr lang="en-GB" dirty="0">
                <a:ea typeface="ヒラギノ角ゴ Pro W3" charset="0"/>
              </a:rPr>
              <a:t>Aims to promote environmentally responsible, socially beneficial and economically viable management of the world</a:t>
            </a:r>
            <a:r>
              <a:rPr lang="ja-JP" altLang="en-GB" dirty="0">
                <a:ea typeface="ヒラギノ角ゴ Pro W3" charset="0"/>
              </a:rPr>
              <a:t>’</a:t>
            </a:r>
            <a:r>
              <a:rPr lang="en-GB" dirty="0">
                <a:ea typeface="ヒラギノ角ゴ Pro W3" charset="0"/>
              </a:rPr>
              <a:t>s forests </a:t>
            </a:r>
          </a:p>
          <a:p>
            <a:r>
              <a:rPr lang="en-GB" dirty="0">
                <a:ea typeface="ヒラギノ角ゴ Pro W3" charset="0"/>
              </a:rPr>
              <a:t>Developed the global </a:t>
            </a:r>
            <a:r>
              <a:rPr lang="en-GB" dirty="0" smtClean="0">
                <a:ea typeface="ヒラギノ角ゴ Pro W3" charset="0"/>
              </a:rPr>
              <a:t>FSC</a:t>
            </a:r>
            <a:r>
              <a:rPr lang="de-DE" dirty="0" smtClean="0"/>
              <a:t>®</a:t>
            </a:r>
            <a:r>
              <a:rPr lang="en-GB" dirty="0" smtClean="0">
                <a:ea typeface="ヒラギノ角ゴ Pro W3" charset="0"/>
              </a:rPr>
              <a:t> </a:t>
            </a:r>
            <a:r>
              <a:rPr lang="en-GB" dirty="0">
                <a:ea typeface="ヒラギノ角ゴ Pro W3" charset="0"/>
              </a:rPr>
              <a:t>Principles and Criteria</a:t>
            </a:r>
          </a:p>
          <a:p>
            <a:pPr eaLnBrk="1" hangingPunct="1">
              <a:lnSpc>
                <a:spcPct val="90000"/>
              </a:lnSpc>
            </a:pPr>
            <a:r>
              <a:rPr lang="en-GB" dirty="0">
                <a:ea typeface="ヒラギノ角ゴ Pro W3" charset="0"/>
              </a:rPr>
              <a:t>Membership organisation open to all except governments</a:t>
            </a:r>
          </a:p>
          <a:p>
            <a:pPr eaLnBrk="1" hangingPunct="1">
              <a:lnSpc>
                <a:spcPct val="90000"/>
              </a:lnSpc>
            </a:pPr>
            <a:r>
              <a:rPr lang="en-GB" dirty="0">
                <a:ea typeface="ヒラギノ角ゴ Pro W3" charset="0"/>
              </a:rPr>
              <a:t>Preferred by NGOs and some sections of the market</a:t>
            </a:r>
            <a:endParaRPr lang="en-US" dirty="0">
              <a:ea typeface="ヒラギノ角ゴ Pro W3" charset="0"/>
            </a:endParaRPr>
          </a:p>
        </p:txBody>
      </p:sp>
      <p:sp>
        <p:nvSpPr>
          <p:cNvPr id="3" name="Slide Number Placeholder 2"/>
          <p:cNvSpPr>
            <a:spLocks noGrp="1"/>
          </p:cNvSpPr>
          <p:nvPr>
            <p:ph type="sldNum" sz="quarter" idx="12"/>
          </p:nvPr>
        </p:nvSpPr>
        <p:spPr/>
        <p:txBody>
          <a:bodyPr/>
          <a:lstStyle/>
          <a:p>
            <a:fld id="{E4D32A41-D18F-442E-A9D4-18F3FD27B302}" type="slidenum">
              <a:rPr lang="zh-TW" altLang="en-US" smtClean="0"/>
              <a:t>21</a:t>
            </a:fld>
            <a:endParaRPr lang="zh-TW" altLang="en-US"/>
          </a:p>
        </p:txBody>
      </p:sp>
    </p:spTree>
    <p:extLst>
      <p:ext uri="{BB962C8B-B14F-4D97-AF65-F5344CB8AC3E}">
        <p14:creationId xmlns:p14="http://schemas.microsoft.com/office/powerpoint/2010/main" val="87962226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343348" y="1105013"/>
            <a:ext cx="11685366" cy="1325563"/>
          </a:xfrm>
        </p:spPr>
        <p:txBody>
          <a:bodyPr>
            <a:normAutofit/>
          </a:bodyPr>
          <a:lstStyle/>
          <a:p>
            <a:pPr eaLnBrk="1" hangingPunct="1"/>
            <a:r>
              <a:rPr lang="en-US" dirty="0" err="1">
                <a:solidFill>
                  <a:srgbClr val="006600"/>
                </a:solidFill>
                <a:ea typeface="ヒラギノ角ゴ Pro W3" charset="0"/>
              </a:rPr>
              <a:t>Programme</a:t>
            </a:r>
            <a:r>
              <a:rPr lang="en-US" dirty="0">
                <a:solidFill>
                  <a:srgbClr val="006600"/>
                </a:solidFill>
                <a:ea typeface="ヒラギノ角ゴ Pro W3" charset="0"/>
              </a:rPr>
              <a:t> for the Endorsement of Forest Certification Schemes (PEFC)</a:t>
            </a:r>
          </a:p>
        </p:txBody>
      </p:sp>
      <p:sp>
        <p:nvSpPr>
          <p:cNvPr id="24579" name="Rectangle 3"/>
          <p:cNvSpPr>
            <a:spLocks noGrp="1" noChangeArrowheads="1"/>
          </p:cNvSpPr>
          <p:nvPr>
            <p:ph idx="1"/>
          </p:nvPr>
        </p:nvSpPr>
        <p:spPr>
          <a:xfrm>
            <a:off x="343347" y="2206625"/>
            <a:ext cx="9182789" cy="4525963"/>
          </a:xfrm>
        </p:spPr>
        <p:txBody>
          <a:bodyPr>
            <a:noAutofit/>
          </a:bodyPr>
          <a:lstStyle/>
          <a:p>
            <a:pPr eaLnBrk="1" hangingPunct="1">
              <a:lnSpc>
                <a:spcPct val="90000"/>
              </a:lnSpc>
            </a:pPr>
            <a:r>
              <a:rPr lang="en-US" dirty="0">
                <a:ea typeface="ヒラギノ角ゴ Pro W3" charset="0"/>
              </a:rPr>
              <a:t>Established in 1999 by European Small Forest Owners Associations</a:t>
            </a:r>
          </a:p>
          <a:p>
            <a:pPr eaLnBrk="1" hangingPunct="1">
              <a:lnSpc>
                <a:spcPct val="90000"/>
              </a:lnSpc>
            </a:pPr>
            <a:r>
              <a:rPr lang="en-US" dirty="0">
                <a:ea typeface="ヒラギノ角ゴ Pro W3" charset="0"/>
              </a:rPr>
              <a:t>Based in Geneva, Switzerland</a:t>
            </a:r>
          </a:p>
          <a:p>
            <a:pPr eaLnBrk="1" hangingPunct="1">
              <a:lnSpc>
                <a:spcPct val="90000"/>
              </a:lnSpc>
            </a:pPr>
            <a:r>
              <a:rPr lang="en-US" dirty="0">
                <a:ea typeface="ヒラギノ角ゴ Pro W3" charset="0"/>
              </a:rPr>
              <a:t>Provides a mechanism for mutual recognition between national schemes</a:t>
            </a:r>
          </a:p>
          <a:p>
            <a:r>
              <a:rPr lang="en-US" dirty="0">
                <a:ea typeface="ヒラギノ角ゴ Pro W3" charset="0"/>
              </a:rPr>
              <a:t>Uses the </a:t>
            </a:r>
            <a:r>
              <a:rPr lang="en-US" dirty="0" smtClean="0">
                <a:ea typeface="ヒラギノ角ゴ Pro W3" charset="0"/>
              </a:rPr>
              <a:t>P</a:t>
            </a:r>
            <a:r>
              <a:rPr lang="de-DE" dirty="0"/>
              <a:t>EFC </a:t>
            </a:r>
            <a:r>
              <a:rPr lang="de-DE" dirty="0" err="1"/>
              <a:t>Sustainability</a:t>
            </a:r>
            <a:r>
              <a:rPr lang="de-DE" dirty="0"/>
              <a:t> </a:t>
            </a:r>
            <a:r>
              <a:rPr lang="de-DE" dirty="0" smtClean="0"/>
              <a:t>Benchmarks </a:t>
            </a:r>
            <a:r>
              <a:rPr lang="en-US" dirty="0" smtClean="0">
                <a:ea typeface="ヒラギノ角ゴ Pro W3" charset="0"/>
              </a:rPr>
              <a:t>as </a:t>
            </a:r>
            <a:r>
              <a:rPr lang="en-US" dirty="0">
                <a:ea typeface="ヒラギノ角ゴ Pro W3" charset="0"/>
              </a:rPr>
              <a:t>global standard</a:t>
            </a:r>
          </a:p>
          <a:p>
            <a:r>
              <a:rPr lang="en-US" dirty="0">
                <a:ea typeface="ヒラギノ角ゴ Pro W3" charset="0"/>
              </a:rPr>
              <a:t>Membership </a:t>
            </a:r>
            <a:r>
              <a:rPr lang="en-US" dirty="0" smtClean="0"/>
              <a:t>at </a:t>
            </a:r>
            <a:r>
              <a:rPr lang="en-US" dirty="0"/>
              <a:t>international level is open to national certification schemes and international </a:t>
            </a:r>
            <a:r>
              <a:rPr lang="en-US" dirty="0" smtClean="0"/>
              <a:t>entities</a:t>
            </a:r>
          </a:p>
          <a:p>
            <a:r>
              <a:rPr lang="en-US" dirty="0" smtClean="0">
                <a:ea typeface="ヒラギノ角ゴ Pro W3" charset="0"/>
              </a:rPr>
              <a:t>Has </a:t>
            </a:r>
            <a:r>
              <a:rPr lang="en-US" dirty="0">
                <a:ea typeface="ヒラギノ角ゴ Pro W3" charset="0"/>
              </a:rPr>
              <a:t>endorsed </a:t>
            </a:r>
            <a:r>
              <a:rPr lang="en-US" dirty="0" smtClean="0">
                <a:ea typeface="ヒラギノ角ゴ Pro W3" charset="0"/>
              </a:rPr>
              <a:t>36 </a:t>
            </a:r>
            <a:r>
              <a:rPr lang="en-US" dirty="0">
                <a:ea typeface="ヒラギノ角ゴ Pro W3" charset="0"/>
              </a:rPr>
              <a:t>national schemes</a:t>
            </a:r>
          </a:p>
        </p:txBody>
      </p:sp>
      <p:sp>
        <p:nvSpPr>
          <p:cNvPr id="3" name="Slide Number Placeholder 2"/>
          <p:cNvSpPr>
            <a:spLocks noGrp="1"/>
          </p:cNvSpPr>
          <p:nvPr>
            <p:ph type="sldNum" sz="quarter" idx="12"/>
          </p:nvPr>
        </p:nvSpPr>
        <p:spPr/>
        <p:txBody>
          <a:bodyPr/>
          <a:lstStyle/>
          <a:p>
            <a:fld id="{E4D32A41-D18F-442E-A9D4-18F3FD27B302}" type="slidenum">
              <a:rPr lang="zh-TW" altLang="en-US" smtClean="0"/>
              <a:t>22</a:t>
            </a:fld>
            <a:endParaRPr lang="zh-TW" altLang="en-US"/>
          </a:p>
        </p:txBody>
      </p:sp>
      <p:pic>
        <p:nvPicPr>
          <p:cNvPr id="8" name="Grafik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22130" y="2334552"/>
            <a:ext cx="2118013" cy="2378928"/>
          </a:xfrm>
          <a:prstGeom prst="rect">
            <a:avLst/>
          </a:prstGeom>
        </p:spPr>
      </p:pic>
    </p:spTree>
    <p:extLst>
      <p:ext uri="{BB962C8B-B14F-4D97-AF65-F5344CB8AC3E}">
        <p14:creationId xmlns:p14="http://schemas.microsoft.com/office/powerpoint/2010/main" val="142969557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9263" y="2282082"/>
            <a:ext cx="7372350" cy="4191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343348" y="1181662"/>
            <a:ext cx="9144000" cy="1143000"/>
          </a:xfrm>
        </p:spPr>
        <p:txBody>
          <a:bodyPr>
            <a:normAutofit/>
          </a:bodyPr>
          <a:lstStyle/>
          <a:p>
            <a:r>
              <a:rPr lang="en-GB" dirty="0" smtClean="0">
                <a:solidFill>
                  <a:srgbClr val="006600"/>
                </a:solidFill>
              </a:rPr>
              <a:t>Growth of certified forest areas 2000-2012</a:t>
            </a:r>
            <a:endParaRPr lang="en-GB" dirty="0">
              <a:solidFill>
                <a:srgbClr val="006600"/>
              </a:solidFill>
            </a:endParaRPr>
          </a:p>
        </p:txBody>
      </p:sp>
      <p:sp>
        <p:nvSpPr>
          <p:cNvPr id="5" name="Slide Number Placeholder 4"/>
          <p:cNvSpPr>
            <a:spLocks noGrp="1"/>
          </p:cNvSpPr>
          <p:nvPr>
            <p:ph type="sldNum" sz="quarter" idx="12"/>
          </p:nvPr>
        </p:nvSpPr>
        <p:spPr/>
        <p:txBody>
          <a:bodyPr/>
          <a:lstStyle/>
          <a:p>
            <a:fld id="{E4D32A41-D18F-442E-A9D4-18F3FD27B302}" type="slidenum">
              <a:rPr lang="zh-TW" altLang="en-US" smtClean="0"/>
              <a:t>23</a:t>
            </a:fld>
            <a:endParaRPr lang="zh-TW" altLang="en-US"/>
          </a:p>
        </p:txBody>
      </p:sp>
      <p:sp>
        <p:nvSpPr>
          <p:cNvPr id="4" name="Textfeld 3"/>
          <p:cNvSpPr txBox="1"/>
          <p:nvPr/>
        </p:nvSpPr>
        <p:spPr>
          <a:xfrm>
            <a:off x="6894038" y="6334583"/>
            <a:ext cx="4111246" cy="276999"/>
          </a:xfrm>
          <a:prstGeom prst="rect">
            <a:avLst/>
          </a:prstGeom>
          <a:noFill/>
        </p:spPr>
        <p:txBody>
          <a:bodyPr wrap="square" rtlCol="0">
            <a:spAutoFit/>
          </a:bodyPr>
          <a:lstStyle/>
          <a:p>
            <a:r>
              <a:rPr lang="de-DE" sz="1200" dirty="0">
                <a:solidFill>
                  <a:schemeClr val="tx1">
                    <a:lumMod val="50000"/>
                    <a:lumOff val="50000"/>
                  </a:schemeClr>
                </a:solidFill>
              </a:rPr>
              <a:t>Source: http://www.bipindicators.net/forestcertification</a:t>
            </a:r>
          </a:p>
        </p:txBody>
      </p:sp>
      <p:sp>
        <p:nvSpPr>
          <p:cNvPr id="8" name="Textfeld 7"/>
          <p:cNvSpPr txBox="1"/>
          <p:nvPr/>
        </p:nvSpPr>
        <p:spPr>
          <a:xfrm>
            <a:off x="7852810" y="3178057"/>
            <a:ext cx="3572159" cy="1200329"/>
          </a:xfrm>
          <a:prstGeom prst="rect">
            <a:avLst/>
          </a:prstGeom>
          <a:noFill/>
        </p:spPr>
        <p:txBody>
          <a:bodyPr wrap="square" rtlCol="0">
            <a:spAutoFit/>
          </a:bodyPr>
          <a:lstStyle/>
          <a:p>
            <a:r>
              <a:rPr lang="en-US" dirty="0"/>
              <a:t>Total Area of </a:t>
            </a:r>
            <a:r>
              <a:rPr lang="en-US" dirty="0" smtClean="0"/>
              <a:t>Forest </a:t>
            </a:r>
          </a:p>
          <a:p>
            <a:r>
              <a:rPr lang="en-US" dirty="0" smtClean="0"/>
              <a:t>under </a:t>
            </a:r>
            <a:r>
              <a:rPr lang="en-US" dirty="0"/>
              <a:t>FSC and PEFC Certification </a:t>
            </a:r>
            <a:endParaRPr lang="en-US" dirty="0" smtClean="0"/>
          </a:p>
          <a:p>
            <a:r>
              <a:rPr lang="en-US" dirty="0" smtClean="0"/>
              <a:t>in </a:t>
            </a:r>
            <a:r>
              <a:rPr lang="en-US" dirty="0"/>
              <a:t>Boreal, Temperate and Tropical Regions (ha</a:t>
            </a:r>
            <a:r>
              <a:rPr lang="en-US" dirty="0" smtClean="0"/>
              <a:t>)</a:t>
            </a:r>
            <a:endParaRPr lang="en-US" dirty="0"/>
          </a:p>
        </p:txBody>
      </p:sp>
    </p:spTree>
    <p:extLst>
      <p:ext uri="{BB962C8B-B14F-4D97-AF65-F5344CB8AC3E}">
        <p14:creationId xmlns:p14="http://schemas.microsoft.com/office/powerpoint/2010/main" val="159324972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956791746"/>
              </p:ext>
            </p:extLst>
          </p:nvPr>
        </p:nvGraphicFramePr>
        <p:xfrm>
          <a:off x="491319" y="2206625"/>
          <a:ext cx="7784970" cy="3470844"/>
        </p:xfrm>
        <a:graphic>
          <a:graphicData uri="http://schemas.openxmlformats.org/drawingml/2006/table">
            <a:tbl>
              <a:tblPr firstRow="1" bandRow="1">
                <a:tableStyleId>{F5AB1C69-6EDB-4FF4-983F-18BD219EF322}</a:tableStyleId>
              </a:tblPr>
              <a:tblGrid>
                <a:gridCol w="2049558"/>
                <a:gridCol w="2790720"/>
                <a:gridCol w="2944692"/>
              </a:tblGrid>
              <a:tr h="910269">
                <a:tc>
                  <a:txBody>
                    <a:bodyPr/>
                    <a:lstStyle/>
                    <a:p>
                      <a:pPr algn="l"/>
                      <a:endParaRPr lang="en-GB" sz="2000" dirty="0">
                        <a:solidFill>
                          <a:schemeClr val="tx1"/>
                        </a:solidFill>
                        <a:latin typeface="+mn-lt"/>
                      </a:endParaRPr>
                    </a:p>
                  </a:txBody>
                  <a:tcPr anchor="ctr"/>
                </a:tc>
                <a:tc>
                  <a:txBody>
                    <a:bodyPr/>
                    <a:lstStyle/>
                    <a:p>
                      <a:pPr algn="l"/>
                      <a:r>
                        <a:rPr lang="en-GB" sz="2000" dirty="0" smtClean="0"/>
                        <a:t>FSC</a:t>
                      </a:r>
                      <a:r>
                        <a:rPr lang="de-DE" sz="2000" dirty="0" smtClean="0"/>
                        <a:t>®</a:t>
                      </a:r>
                      <a:endParaRPr lang="en-GB" sz="2000" dirty="0" smtClean="0"/>
                    </a:p>
                    <a:p>
                      <a:pPr algn="l"/>
                      <a:r>
                        <a:rPr lang="en-GB" sz="2000" dirty="0" smtClean="0"/>
                        <a:t>(11/2014)</a:t>
                      </a:r>
                      <a:endParaRPr lang="en-GB" sz="2000" b="0" dirty="0">
                        <a:solidFill>
                          <a:srgbClr val="FFFFFF"/>
                        </a:solidFill>
                        <a:latin typeface="+mn-lt"/>
                      </a:endParaRPr>
                    </a:p>
                  </a:txBody>
                  <a:tcPr anchor="ctr"/>
                </a:tc>
                <a:tc>
                  <a:txBody>
                    <a:bodyPr/>
                    <a:lstStyle/>
                    <a:p>
                      <a:pPr algn="l"/>
                      <a:r>
                        <a:rPr lang="en-GB" sz="2000" dirty="0" smtClean="0"/>
                        <a:t>PEFC </a:t>
                      </a:r>
                    </a:p>
                    <a:p>
                      <a:pPr algn="l"/>
                      <a:r>
                        <a:rPr lang="en-GB" sz="2000" dirty="0" smtClean="0"/>
                        <a:t>(11/2014)</a:t>
                      </a:r>
                      <a:endParaRPr lang="en-GB" sz="2000" b="0" dirty="0">
                        <a:solidFill>
                          <a:srgbClr val="FFFFFF"/>
                        </a:solidFill>
                        <a:latin typeface="+mn-lt"/>
                      </a:endParaRPr>
                    </a:p>
                  </a:txBody>
                  <a:tcPr anchor="ctr"/>
                </a:tc>
              </a:tr>
              <a:tr h="1043620">
                <a:tc>
                  <a:txBody>
                    <a:bodyPr/>
                    <a:lstStyle/>
                    <a:p>
                      <a:pPr algn="l"/>
                      <a:r>
                        <a:rPr lang="en-GB" sz="2000" dirty="0" smtClean="0"/>
                        <a:t>Countries with</a:t>
                      </a:r>
                      <a:r>
                        <a:rPr lang="en-GB" sz="2000" baseline="0" dirty="0" smtClean="0"/>
                        <a:t> certified forest area</a:t>
                      </a:r>
                      <a:endParaRPr lang="en-GB" sz="2000" b="1" dirty="0">
                        <a:solidFill>
                          <a:schemeClr val="tx1"/>
                        </a:solidFill>
                        <a:latin typeface="+mn-lt"/>
                      </a:endParaRPr>
                    </a:p>
                  </a:txBody>
                  <a:tcPr anchor="ctr"/>
                </a:tc>
                <a:tc>
                  <a:txBody>
                    <a:bodyPr/>
                    <a:lstStyle/>
                    <a:p>
                      <a:pPr algn="l"/>
                      <a:r>
                        <a:rPr lang="en-GB" sz="2000" b="0" dirty="0" smtClean="0">
                          <a:solidFill>
                            <a:schemeClr val="dk1"/>
                          </a:solidFill>
                          <a:latin typeface="+mn-lt"/>
                        </a:rPr>
                        <a:t>79</a:t>
                      </a:r>
                      <a:endParaRPr lang="en-GB" sz="2000" b="0" dirty="0">
                        <a:solidFill>
                          <a:schemeClr val="tx1"/>
                        </a:solidFill>
                        <a:latin typeface="+mn-lt"/>
                      </a:endParaRPr>
                    </a:p>
                  </a:txBody>
                  <a:tcPr anchor="ctr"/>
                </a:tc>
                <a:tc>
                  <a:txBody>
                    <a:bodyPr/>
                    <a:lstStyle/>
                    <a:p>
                      <a:pPr algn="l"/>
                      <a:r>
                        <a:rPr lang="en-GB" sz="2000" b="0" dirty="0" smtClean="0">
                          <a:solidFill>
                            <a:schemeClr val="dk1"/>
                          </a:solidFill>
                          <a:latin typeface="+mn-lt"/>
                        </a:rPr>
                        <a:t>29</a:t>
                      </a:r>
                      <a:endParaRPr lang="en-GB" sz="2000" b="0" dirty="0">
                        <a:solidFill>
                          <a:schemeClr val="tx1"/>
                        </a:solidFill>
                        <a:latin typeface="+mn-lt"/>
                      </a:endParaRPr>
                    </a:p>
                  </a:txBody>
                  <a:tcPr anchor="ctr"/>
                </a:tc>
              </a:tr>
              <a:tr h="727372">
                <a:tc>
                  <a:txBody>
                    <a:bodyPr/>
                    <a:lstStyle/>
                    <a:p>
                      <a:pPr algn="l"/>
                      <a:r>
                        <a:rPr lang="en-GB" sz="2000" dirty="0" smtClean="0"/>
                        <a:t>Area certified</a:t>
                      </a:r>
                    </a:p>
                    <a:p>
                      <a:pPr algn="l"/>
                      <a:r>
                        <a:rPr lang="en-GB" sz="2000" dirty="0" smtClean="0"/>
                        <a:t>(million ha) </a:t>
                      </a:r>
                      <a:endParaRPr lang="en-GB" sz="2000" b="1" dirty="0">
                        <a:solidFill>
                          <a:schemeClr val="tx1"/>
                        </a:solidFill>
                        <a:latin typeface="+mn-lt"/>
                      </a:endParaRPr>
                    </a:p>
                  </a:txBody>
                  <a:tcPr anchor="ctr"/>
                </a:tc>
                <a:tc>
                  <a:txBody>
                    <a:bodyPr/>
                    <a:lstStyle/>
                    <a:p>
                      <a:pPr algn="l"/>
                      <a:r>
                        <a:rPr lang="en-GB" sz="2000" dirty="0" smtClean="0"/>
                        <a:t>183</a:t>
                      </a:r>
                      <a:endParaRPr lang="en-GB" sz="2000" b="0" dirty="0">
                        <a:solidFill>
                          <a:schemeClr val="tx1"/>
                        </a:solidFill>
                        <a:latin typeface="+mn-lt"/>
                      </a:endParaRPr>
                    </a:p>
                  </a:txBody>
                  <a:tcPr anchor="ctr"/>
                </a:tc>
                <a:tc>
                  <a:txBody>
                    <a:bodyPr/>
                    <a:lstStyle/>
                    <a:p>
                      <a:pPr algn="l"/>
                      <a:r>
                        <a:rPr lang="en-GB" sz="2000" dirty="0" smtClean="0"/>
                        <a:t>264.9</a:t>
                      </a:r>
                      <a:endParaRPr lang="en-GB" sz="2000" b="0" dirty="0">
                        <a:solidFill>
                          <a:schemeClr val="tx1"/>
                        </a:solidFill>
                        <a:latin typeface="+mn-lt"/>
                      </a:endParaRPr>
                    </a:p>
                  </a:txBody>
                  <a:tcPr anchor="ctr"/>
                </a:tc>
              </a:tr>
              <a:tr h="78958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dirty="0" err="1" smtClean="0"/>
                        <a:t>CoC</a:t>
                      </a:r>
                      <a:r>
                        <a:rPr lang="en-GB" sz="2000" dirty="0" smtClean="0"/>
                        <a:t> individual</a:t>
                      </a:r>
                      <a:r>
                        <a:rPr lang="en-GB" sz="2000" baseline="0" dirty="0" smtClean="0"/>
                        <a:t> </a:t>
                      </a:r>
                      <a:r>
                        <a:rPr lang="en-GB" sz="2000" dirty="0" smtClean="0"/>
                        <a:t>Certificates</a:t>
                      </a:r>
                    </a:p>
                  </a:txBody>
                  <a:tcPr anchor="ctr"/>
                </a:tc>
                <a:tc>
                  <a:txBody>
                    <a:bodyPr/>
                    <a:lstStyle/>
                    <a:p>
                      <a:pPr algn="l"/>
                      <a:r>
                        <a:rPr lang="en-GB" sz="2000" dirty="0" smtClean="0"/>
                        <a:t>28,248 (112</a:t>
                      </a:r>
                      <a:r>
                        <a:rPr lang="en-GB" sz="2000" baseline="0" dirty="0" smtClean="0"/>
                        <a:t> countries)</a:t>
                      </a:r>
                      <a:endParaRPr lang="en-GB" sz="2000" b="0" dirty="0">
                        <a:solidFill>
                          <a:schemeClr val="tx1"/>
                        </a:solidFill>
                        <a:latin typeface="+mn-lt"/>
                      </a:endParaRPr>
                    </a:p>
                  </a:txBody>
                  <a:tcPr anchor="ctr"/>
                </a:tc>
                <a:tc>
                  <a:txBody>
                    <a:bodyPr/>
                    <a:lstStyle/>
                    <a:p>
                      <a:pPr algn="l"/>
                      <a:r>
                        <a:rPr lang="en-GB" sz="2000" baseline="0" dirty="0" smtClean="0"/>
                        <a:t>15,804</a:t>
                      </a:r>
                      <a:r>
                        <a:rPr lang="en-GB" sz="2000" dirty="0" smtClean="0"/>
                        <a:t> (65 countries)</a:t>
                      </a:r>
                      <a:endParaRPr lang="en-GB" sz="2000" b="0" dirty="0">
                        <a:solidFill>
                          <a:schemeClr val="tx1"/>
                        </a:solidFill>
                        <a:latin typeface="+mn-lt"/>
                      </a:endParaRPr>
                    </a:p>
                  </a:txBody>
                  <a:tcPr anchor="ctr"/>
                </a:tc>
              </a:tr>
            </a:tbl>
          </a:graphicData>
        </a:graphic>
      </p:graphicFrame>
      <p:sp>
        <p:nvSpPr>
          <p:cNvPr id="6" name="Title 5"/>
          <p:cNvSpPr>
            <a:spLocks noGrp="1"/>
          </p:cNvSpPr>
          <p:nvPr>
            <p:ph type="title"/>
          </p:nvPr>
        </p:nvSpPr>
        <p:spPr>
          <a:xfrm>
            <a:off x="315686" y="1164771"/>
            <a:ext cx="8229600" cy="1143000"/>
          </a:xfrm>
        </p:spPr>
        <p:txBody>
          <a:bodyPr/>
          <a:lstStyle/>
          <a:p>
            <a:r>
              <a:rPr lang="en-GB" dirty="0" smtClean="0">
                <a:solidFill>
                  <a:srgbClr val="006600"/>
                </a:solidFill>
              </a:rPr>
              <a:t>FSC</a:t>
            </a:r>
            <a:r>
              <a:rPr lang="de-DE" dirty="0" smtClean="0"/>
              <a:t>®</a:t>
            </a:r>
            <a:r>
              <a:rPr lang="en-GB" dirty="0" smtClean="0">
                <a:solidFill>
                  <a:srgbClr val="006600"/>
                </a:solidFill>
              </a:rPr>
              <a:t> and PEFC compared</a:t>
            </a:r>
            <a:endParaRPr lang="en-GB" dirty="0">
              <a:solidFill>
                <a:srgbClr val="006600"/>
              </a:solidFill>
            </a:endParaRPr>
          </a:p>
        </p:txBody>
      </p:sp>
      <p:sp>
        <p:nvSpPr>
          <p:cNvPr id="2" name="Slide Number Placeholder 1"/>
          <p:cNvSpPr>
            <a:spLocks noGrp="1"/>
          </p:cNvSpPr>
          <p:nvPr>
            <p:ph type="sldNum" sz="quarter" idx="12"/>
          </p:nvPr>
        </p:nvSpPr>
        <p:spPr/>
        <p:txBody>
          <a:bodyPr/>
          <a:lstStyle/>
          <a:p>
            <a:fld id="{E4D32A41-D18F-442E-A9D4-18F3FD27B302}" type="slidenum">
              <a:rPr lang="zh-TW" altLang="en-US" smtClean="0"/>
              <a:t>24</a:t>
            </a:fld>
            <a:endParaRPr lang="zh-TW" altLang="en-US"/>
          </a:p>
        </p:txBody>
      </p:sp>
      <p:sp>
        <p:nvSpPr>
          <p:cNvPr id="3" name="Textfeld 2"/>
          <p:cNvSpPr txBox="1"/>
          <p:nvPr/>
        </p:nvSpPr>
        <p:spPr>
          <a:xfrm>
            <a:off x="532263" y="5977719"/>
            <a:ext cx="7765576" cy="646331"/>
          </a:xfrm>
          <a:prstGeom prst="rect">
            <a:avLst/>
          </a:prstGeom>
          <a:noFill/>
        </p:spPr>
        <p:txBody>
          <a:bodyPr wrap="square" rtlCol="0">
            <a:spAutoFit/>
          </a:bodyPr>
          <a:lstStyle/>
          <a:p>
            <a:r>
              <a:rPr lang="de-DE" sz="1200" dirty="0"/>
              <a:t>Source: </a:t>
            </a:r>
            <a:endParaRPr lang="de-DE" sz="1200" dirty="0" smtClean="0"/>
          </a:p>
          <a:p>
            <a:r>
              <a:rPr lang="de-DE" sz="1200" dirty="0" smtClean="0"/>
              <a:t>FSC: </a:t>
            </a:r>
            <a:r>
              <a:rPr lang="de-DE" sz="1200" dirty="0" smtClean="0">
                <a:hlinkClick r:id="rId3"/>
              </a:rPr>
              <a:t>https</a:t>
            </a:r>
            <a:r>
              <a:rPr lang="de-DE" sz="1200" dirty="0">
                <a:hlinkClick r:id="rId3"/>
              </a:rPr>
              <a:t>://</a:t>
            </a:r>
            <a:r>
              <a:rPr lang="de-DE" sz="1200" dirty="0" smtClean="0">
                <a:hlinkClick r:id="rId3"/>
              </a:rPr>
              <a:t>ic.fsc.org/facts-figures.19.htm</a:t>
            </a:r>
            <a:endParaRPr lang="de-DE" sz="1200" dirty="0" smtClean="0"/>
          </a:p>
          <a:p>
            <a:r>
              <a:rPr lang="de-DE" sz="1200" dirty="0"/>
              <a:t>PEFC: </a:t>
            </a:r>
            <a:r>
              <a:rPr lang="de-DE" sz="1200" dirty="0">
                <a:hlinkClick r:id="rId4"/>
              </a:rPr>
              <a:t>http://</a:t>
            </a:r>
            <a:r>
              <a:rPr lang="de-DE" sz="1200" dirty="0" smtClean="0">
                <a:hlinkClick r:id="rId4"/>
              </a:rPr>
              <a:t>pefc.org/about-pefc/who-we-are/facts-a-figures</a:t>
            </a:r>
            <a:r>
              <a:rPr lang="de-DE" sz="1200" dirty="0" smtClean="0"/>
              <a:t>  </a:t>
            </a:r>
            <a:endParaRPr lang="de-DE" sz="1200" dirty="0"/>
          </a:p>
        </p:txBody>
      </p:sp>
    </p:spTree>
    <p:extLst>
      <p:ext uri="{BB962C8B-B14F-4D97-AF65-F5344CB8AC3E}">
        <p14:creationId xmlns:p14="http://schemas.microsoft.com/office/powerpoint/2010/main" val="1933985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228" y="1170777"/>
            <a:ext cx="8229600" cy="1143000"/>
          </a:xfrm>
        </p:spPr>
        <p:txBody>
          <a:bodyPr/>
          <a:lstStyle/>
          <a:p>
            <a:r>
              <a:rPr lang="en-GB" dirty="0" smtClean="0">
                <a:solidFill>
                  <a:srgbClr val="006600"/>
                </a:solidFill>
              </a:rPr>
              <a:t>FSC</a:t>
            </a:r>
            <a:r>
              <a:rPr lang="de-DE" dirty="0" smtClean="0"/>
              <a:t>®</a:t>
            </a:r>
            <a:r>
              <a:rPr lang="en-GB" dirty="0" smtClean="0">
                <a:solidFill>
                  <a:srgbClr val="006600"/>
                </a:solidFill>
              </a:rPr>
              <a:t> forest standard: 10 Principles (1/2) </a:t>
            </a:r>
            <a:endParaRPr lang="en-GB" dirty="0">
              <a:solidFill>
                <a:srgbClr val="006600"/>
              </a:solidFill>
            </a:endParaRPr>
          </a:p>
        </p:txBody>
      </p:sp>
      <p:sp>
        <p:nvSpPr>
          <p:cNvPr id="5" name="Content Placeholder 4"/>
          <p:cNvSpPr>
            <a:spLocks noGrp="1"/>
          </p:cNvSpPr>
          <p:nvPr>
            <p:ph idx="1"/>
          </p:nvPr>
        </p:nvSpPr>
        <p:spPr>
          <a:xfrm>
            <a:off x="359227" y="3233847"/>
            <a:ext cx="11036653" cy="3504746"/>
          </a:xfrm>
        </p:spPr>
        <p:txBody>
          <a:bodyPr>
            <a:noAutofit/>
          </a:bodyPr>
          <a:lstStyle/>
          <a:p>
            <a:r>
              <a:rPr lang="en-GB" sz="2400" dirty="0" smtClean="0">
                <a:solidFill>
                  <a:srgbClr val="006600"/>
                </a:solidFill>
              </a:rPr>
              <a:t>Principle </a:t>
            </a:r>
            <a:r>
              <a:rPr lang="en-GB" sz="2400" dirty="0">
                <a:solidFill>
                  <a:srgbClr val="006600"/>
                </a:solidFill>
              </a:rPr>
              <a:t>1</a:t>
            </a:r>
            <a:r>
              <a:rPr lang="en-GB" sz="2400" dirty="0"/>
              <a:t>: Compliance with laws and FSC </a:t>
            </a:r>
            <a:r>
              <a:rPr lang="en-GB" sz="2400" dirty="0" smtClean="0"/>
              <a:t>Principles (</a:t>
            </a:r>
            <a:r>
              <a:rPr lang="en-US" sz="2400" dirty="0" smtClean="0"/>
              <a:t>Compliance with Laws)</a:t>
            </a:r>
          </a:p>
          <a:p>
            <a:r>
              <a:rPr lang="en-GB" sz="2400" dirty="0" smtClean="0">
                <a:solidFill>
                  <a:srgbClr val="006600"/>
                </a:solidFill>
              </a:rPr>
              <a:t>Principle </a:t>
            </a:r>
            <a:r>
              <a:rPr lang="en-GB" sz="2400" dirty="0">
                <a:solidFill>
                  <a:srgbClr val="006600"/>
                </a:solidFill>
              </a:rPr>
              <a:t>2</a:t>
            </a:r>
            <a:r>
              <a:rPr lang="en-GB" sz="2400" dirty="0"/>
              <a:t>: Tenure and use rights and </a:t>
            </a:r>
            <a:r>
              <a:rPr lang="en-GB" sz="2400" dirty="0" smtClean="0"/>
              <a:t>responsibilities (</a:t>
            </a:r>
            <a:r>
              <a:rPr lang="en-US" sz="2400" dirty="0"/>
              <a:t>Workers’ Rights and Employment </a:t>
            </a:r>
            <a:r>
              <a:rPr lang="en-US" sz="2400" dirty="0" smtClean="0"/>
              <a:t>Conditions</a:t>
            </a:r>
            <a:r>
              <a:rPr lang="en-GB" sz="2400" dirty="0" smtClean="0"/>
              <a:t>)</a:t>
            </a:r>
            <a:endParaRPr lang="en-US" sz="2400" dirty="0"/>
          </a:p>
          <a:p>
            <a:r>
              <a:rPr lang="en-GB" sz="2400" dirty="0" smtClean="0">
                <a:solidFill>
                  <a:srgbClr val="006600"/>
                </a:solidFill>
              </a:rPr>
              <a:t>Principle </a:t>
            </a:r>
            <a:r>
              <a:rPr lang="en-GB" sz="2400" dirty="0">
                <a:solidFill>
                  <a:srgbClr val="006600"/>
                </a:solidFill>
              </a:rPr>
              <a:t>3</a:t>
            </a:r>
            <a:r>
              <a:rPr lang="en-GB" sz="2400" dirty="0"/>
              <a:t>: Indigenous peoples’ rights (Indigenous peoples’ </a:t>
            </a:r>
            <a:r>
              <a:rPr lang="en-GB" sz="2400" dirty="0" smtClean="0"/>
              <a:t>rights)</a:t>
            </a:r>
            <a:endParaRPr lang="en-US" sz="2400" dirty="0"/>
          </a:p>
          <a:p>
            <a:r>
              <a:rPr lang="en-GB" sz="2400" dirty="0" smtClean="0">
                <a:solidFill>
                  <a:srgbClr val="006600"/>
                </a:solidFill>
              </a:rPr>
              <a:t>Principle </a:t>
            </a:r>
            <a:r>
              <a:rPr lang="en-GB" sz="2400" dirty="0">
                <a:solidFill>
                  <a:srgbClr val="006600"/>
                </a:solidFill>
              </a:rPr>
              <a:t>4</a:t>
            </a:r>
            <a:r>
              <a:rPr lang="en-GB" sz="2400" dirty="0"/>
              <a:t>: Community relations and workers’ rights </a:t>
            </a:r>
            <a:r>
              <a:rPr lang="en-GB" sz="2400" dirty="0" smtClean="0"/>
              <a:t>(</a:t>
            </a:r>
            <a:r>
              <a:rPr lang="en-US" sz="2400" dirty="0" smtClean="0"/>
              <a:t>Community Relations)</a:t>
            </a:r>
            <a:endParaRPr lang="en-US" sz="2400" dirty="0"/>
          </a:p>
          <a:p>
            <a:r>
              <a:rPr lang="en-GB" sz="2400" dirty="0">
                <a:solidFill>
                  <a:srgbClr val="006600"/>
                </a:solidFill>
              </a:rPr>
              <a:t>Principle 5</a:t>
            </a:r>
            <a:r>
              <a:rPr lang="en-GB" sz="2400" dirty="0"/>
              <a:t>: Benefits from the forests (Benefits from the </a:t>
            </a:r>
            <a:r>
              <a:rPr lang="en-GB" sz="2400" dirty="0" smtClean="0"/>
              <a:t>forests)</a:t>
            </a:r>
          </a:p>
          <a:p>
            <a:r>
              <a:rPr lang="en-GB" sz="2400" dirty="0">
                <a:solidFill>
                  <a:srgbClr val="006600"/>
                </a:solidFill>
              </a:rPr>
              <a:t>Principle 6</a:t>
            </a:r>
            <a:r>
              <a:rPr lang="en-GB" sz="2400" dirty="0"/>
              <a:t>: Environmental </a:t>
            </a:r>
            <a:r>
              <a:rPr lang="en-GB" sz="2400" dirty="0" smtClean="0"/>
              <a:t>impact (</a:t>
            </a:r>
            <a:r>
              <a:rPr lang="en-US" sz="2400" dirty="0" smtClean="0"/>
              <a:t>Environmental </a:t>
            </a:r>
            <a:r>
              <a:rPr lang="en-US" sz="2400" dirty="0"/>
              <a:t>Values and </a:t>
            </a:r>
            <a:r>
              <a:rPr lang="en-US" sz="2400" dirty="0" smtClean="0"/>
              <a:t>Impacts)</a:t>
            </a:r>
            <a:endParaRPr lang="en-US" sz="2400" dirty="0"/>
          </a:p>
        </p:txBody>
      </p:sp>
      <p:sp>
        <p:nvSpPr>
          <p:cNvPr id="3" name="Slide Number Placeholder 2"/>
          <p:cNvSpPr>
            <a:spLocks noGrp="1"/>
          </p:cNvSpPr>
          <p:nvPr>
            <p:ph type="sldNum" sz="quarter" idx="12"/>
          </p:nvPr>
        </p:nvSpPr>
        <p:spPr/>
        <p:txBody>
          <a:bodyPr/>
          <a:lstStyle/>
          <a:p>
            <a:fld id="{E4D32A41-D18F-442E-A9D4-18F3FD27B302}" type="slidenum">
              <a:rPr lang="zh-TW" altLang="en-US" smtClean="0"/>
              <a:t>25</a:t>
            </a:fld>
            <a:endParaRPr lang="zh-TW" altLang="en-US" dirty="0"/>
          </a:p>
        </p:txBody>
      </p:sp>
      <p:sp>
        <p:nvSpPr>
          <p:cNvPr id="4" name="Textfeld 3"/>
          <p:cNvSpPr txBox="1"/>
          <p:nvPr/>
        </p:nvSpPr>
        <p:spPr>
          <a:xfrm>
            <a:off x="382137" y="2033517"/>
            <a:ext cx="11191164" cy="1200329"/>
          </a:xfrm>
          <a:prstGeom prst="rect">
            <a:avLst/>
          </a:prstGeom>
          <a:noFill/>
        </p:spPr>
        <p:txBody>
          <a:bodyPr wrap="square" rtlCol="0">
            <a:spAutoFit/>
          </a:bodyPr>
          <a:lstStyle/>
          <a:p>
            <a:r>
              <a:rPr lang="en-GB" dirty="0">
                <a:solidFill>
                  <a:schemeClr val="bg1">
                    <a:lumMod val="50000"/>
                  </a:schemeClr>
                </a:solidFill>
              </a:rPr>
              <a:t>Note: </a:t>
            </a:r>
            <a:r>
              <a:rPr lang="en-US" dirty="0">
                <a:solidFill>
                  <a:schemeClr val="bg1">
                    <a:lumMod val="50000"/>
                  </a:schemeClr>
                </a:solidFill>
              </a:rPr>
              <a:t>FSC has revised its principles and criteria. The revised P&amp;C (below in brackets) were approved in February 2012. Nevertheless, they shall not be used for audit until completion of the FSC International Generic Indicators and the transfer process of the National Standards is complete. </a:t>
            </a:r>
            <a:endParaRPr lang="en-GB" dirty="0">
              <a:solidFill>
                <a:schemeClr val="bg1">
                  <a:lumMod val="50000"/>
                </a:schemeClr>
              </a:solidFill>
            </a:endParaRPr>
          </a:p>
          <a:p>
            <a:endParaRPr lang="de-DE" dirty="0"/>
          </a:p>
        </p:txBody>
      </p:sp>
    </p:spTree>
    <p:extLst>
      <p:ext uri="{BB962C8B-B14F-4D97-AF65-F5344CB8AC3E}">
        <p14:creationId xmlns:p14="http://schemas.microsoft.com/office/powerpoint/2010/main" val="3054111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500"/>
                                        <p:tgtEl>
                                          <p:spTgt spid="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fade">
                                      <p:cBhvr>
                                        <p:cTn id="1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229" y="1158513"/>
            <a:ext cx="8229600" cy="1143000"/>
          </a:xfrm>
        </p:spPr>
        <p:txBody>
          <a:bodyPr/>
          <a:lstStyle/>
          <a:p>
            <a:r>
              <a:rPr lang="en-GB" dirty="0" smtClean="0">
                <a:solidFill>
                  <a:srgbClr val="006600"/>
                </a:solidFill>
              </a:rPr>
              <a:t>FSC</a:t>
            </a:r>
            <a:r>
              <a:rPr lang="de-DE" dirty="0" smtClean="0"/>
              <a:t>®</a:t>
            </a:r>
            <a:r>
              <a:rPr lang="en-GB" dirty="0" smtClean="0">
                <a:solidFill>
                  <a:srgbClr val="006600"/>
                </a:solidFill>
              </a:rPr>
              <a:t> </a:t>
            </a:r>
            <a:r>
              <a:rPr lang="en-GB" dirty="0">
                <a:solidFill>
                  <a:srgbClr val="006600"/>
                </a:solidFill>
              </a:rPr>
              <a:t>forest standard: 10 Principles (</a:t>
            </a:r>
            <a:r>
              <a:rPr lang="en-GB" dirty="0" smtClean="0">
                <a:solidFill>
                  <a:srgbClr val="006600"/>
                </a:solidFill>
              </a:rPr>
              <a:t>2/2)</a:t>
            </a:r>
            <a:endParaRPr lang="en-US" dirty="0">
              <a:solidFill>
                <a:srgbClr val="006600"/>
              </a:solidFill>
            </a:endParaRPr>
          </a:p>
        </p:txBody>
      </p:sp>
      <p:sp>
        <p:nvSpPr>
          <p:cNvPr id="5" name="Content Placeholder 4"/>
          <p:cNvSpPr>
            <a:spLocks noGrp="1"/>
          </p:cNvSpPr>
          <p:nvPr>
            <p:ph idx="1"/>
          </p:nvPr>
        </p:nvSpPr>
        <p:spPr>
          <a:xfrm>
            <a:off x="359228" y="2206626"/>
            <a:ext cx="10094957" cy="4276062"/>
          </a:xfrm>
        </p:spPr>
        <p:txBody>
          <a:bodyPr>
            <a:noAutofit/>
          </a:bodyPr>
          <a:lstStyle/>
          <a:p>
            <a:r>
              <a:rPr lang="en-GB" sz="2400" dirty="0" smtClean="0">
                <a:solidFill>
                  <a:srgbClr val="006600"/>
                </a:solidFill>
              </a:rPr>
              <a:t>Principle </a:t>
            </a:r>
            <a:r>
              <a:rPr lang="en-GB" sz="2400" dirty="0">
                <a:solidFill>
                  <a:srgbClr val="006600"/>
                </a:solidFill>
              </a:rPr>
              <a:t>7</a:t>
            </a:r>
            <a:r>
              <a:rPr lang="en-GB" sz="2400" dirty="0"/>
              <a:t>: Management </a:t>
            </a:r>
            <a:r>
              <a:rPr lang="en-GB" sz="2400" dirty="0" smtClean="0"/>
              <a:t>plan</a:t>
            </a:r>
            <a:r>
              <a:rPr lang="en-US" sz="2400" dirty="0"/>
              <a:t> </a:t>
            </a:r>
            <a:r>
              <a:rPr lang="en-US" sz="2400" dirty="0" smtClean="0"/>
              <a:t>(Management Planning)</a:t>
            </a:r>
            <a:endParaRPr lang="en-US" sz="2400" dirty="0"/>
          </a:p>
          <a:p>
            <a:r>
              <a:rPr lang="en-GB" sz="2400" dirty="0">
                <a:solidFill>
                  <a:srgbClr val="006600"/>
                </a:solidFill>
              </a:rPr>
              <a:t>Principle 8</a:t>
            </a:r>
            <a:r>
              <a:rPr lang="en-GB" sz="2400" dirty="0"/>
              <a:t>: Monitoring and </a:t>
            </a:r>
            <a:r>
              <a:rPr lang="en-GB" sz="2400" dirty="0" smtClean="0"/>
              <a:t>assessment</a:t>
            </a:r>
            <a:r>
              <a:rPr lang="en-US" sz="2400" dirty="0"/>
              <a:t> </a:t>
            </a:r>
            <a:r>
              <a:rPr lang="en-US" sz="2400" dirty="0" smtClean="0"/>
              <a:t>(Monitoring </a:t>
            </a:r>
            <a:r>
              <a:rPr lang="en-US" sz="2400" dirty="0"/>
              <a:t>and </a:t>
            </a:r>
            <a:r>
              <a:rPr lang="en-US" sz="2400" dirty="0" smtClean="0"/>
              <a:t>Assessment)</a:t>
            </a:r>
            <a:endParaRPr lang="en-US" sz="2400" dirty="0"/>
          </a:p>
          <a:p>
            <a:r>
              <a:rPr lang="en-GB" sz="2400" dirty="0">
                <a:solidFill>
                  <a:srgbClr val="006600"/>
                </a:solidFill>
              </a:rPr>
              <a:t>Principle 9</a:t>
            </a:r>
            <a:r>
              <a:rPr lang="en-GB" sz="2400" dirty="0"/>
              <a:t>: Maintenance of high conservation values </a:t>
            </a:r>
            <a:r>
              <a:rPr lang="en-GB" sz="2400" dirty="0" smtClean="0"/>
              <a:t>forests</a:t>
            </a:r>
            <a:r>
              <a:rPr lang="en-US" sz="2400" dirty="0"/>
              <a:t> </a:t>
            </a:r>
            <a:r>
              <a:rPr lang="en-US" sz="2400" dirty="0" smtClean="0"/>
              <a:t>(High </a:t>
            </a:r>
            <a:r>
              <a:rPr lang="en-US" sz="2400" dirty="0"/>
              <a:t>Conservation </a:t>
            </a:r>
            <a:r>
              <a:rPr lang="en-US" sz="2400" dirty="0" smtClean="0"/>
              <a:t>Values)</a:t>
            </a:r>
            <a:endParaRPr lang="en-US" sz="2400" dirty="0"/>
          </a:p>
          <a:p>
            <a:r>
              <a:rPr lang="en-GB" sz="2400" dirty="0">
                <a:solidFill>
                  <a:srgbClr val="006600"/>
                </a:solidFill>
              </a:rPr>
              <a:t>Principle 10</a:t>
            </a:r>
            <a:r>
              <a:rPr lang="en-GB" sz="2400" dirty="0"/>
              <a:t>: </a:t>
            </a:r>
            <a:r>
              <a:rPr lang="en-GB" sz="2400" dirty="0" smtClean="0"/>
              <a:t>Plantations</a:t>
            </a:r>
            <a:r>
              <a:rPr lang="en-US" sz="2400" dirty="0"/>
              <a:t> </a:t>
            </a:r>
            <a:r>
              <a:rPr lang="en-US" sz="2400" dirty="0" smtClean="0"/>
              <a:t>(Implementation </a:t>
            </a:r>
            <a:r>
              <a:rPr lang="en-US" sz="2400" dirty="0"/>
              <a:t>of Management </a:t>
            </a:r>
            <a:r>
              <a:rPr lang="en-US" sz="2400" dirty="0" smtClean="0"/>
              <a:t>Activities)</a:t>
            </a:r>
            <a:endParaRPr lang="en-US" sz="2400" dirty="0"/>
          </a:p>
        </p:txBody>
      </p:sp>
      <p:sp>
        <p:nvSpPr>
          <p:cNvPr id="3" name="Slide Number Placeholder 2"/>
          <p:cNvSpPr>
            <a:spLocks noGrp="1"/>
          </p:cNvSpPr>
          <p:nvPr>
            <p:ph type="sldNum" sz="quarter" idx="12"/>
          </p:nvPr>
        </p:nvSpPr>
        <p:spPr/>
        <p:txBody>
          <a:bodyPr/>
          <a:lstStyle/>
          <a:p>
            <a:fld id="{E4D32A41-D18F-442E-A9D4-18F3FD27B302}" type="slidenum">
              <a:rPr lang="zh-TW" altLang="en-US" smtClean="0"/>
              <a:t>26</a:t>
            </a:fld>
            <a:endParaRPr lang="zh-TW" altLang="en-US"/>
          </a:p>
        </p:txBody>
      </p:sp>
    </p:spTree>
    <p:extLst>
      <p:ext uri="{BB962C8B-B14F-4D97-AF65-F5344CB8AC3E}">
        <p14:creationId xmlns:p14="http://schemas.microsoft.com/office/powerpoint/2010/main" val="309139191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114" y="1192548"/>
            <a:ext cx="8229600" cy="1143000"/>
          </a:xfrm>
        </p:spPr>
        <p:txBody>
          <a:bodyPr/>
          <a:lstStyle/>
          <a:p>
            <a:r>
              <a:rPr lang="en-GB" dirty="0" smtClean="0">
                <a:solidFill>
                  <a:srgbClr val="006600"/>
                </a:solidFill>
              </a:rPr>
              <a:t>PEFC forest management standard: Criteria (1/2) </a:t>
            </a:r>
            <a:endParaRPr lang="en-GB" dirty="0">
              <a:solidFill>
                <a:srgbClr val="006600"/>
              </a:solidFill>
            </a:endParaRPr>
          </a:p>
        </p:txBody>
      </p:sp>
      <p:sp>
        <p:nvSpPr>
          <p:cNvPr id="3" name="Content Placeholder 2"/>
          <p:cNvSpPr>
            <a:spLocks noGrp="1"/>
          </p:cNvSpPr>
          <p:nvPr>
            <p:ph idx="1"/>
          </p:nvPr>
        </p:nvSpPr>
        <p:spPr>
          <a:xfrm>
            <a:off x="370113" y="2206626"/>
            <a:ext cx="10365619" cy="4414308"/>
          </a:xfrm>
        </p:spPr>
        <p:txBody>
          <a:bodyPr>
            <a:noAutofit/>
          </a:bodyPr>
          <a:lstStyle/>
          <a:p>
            <a:pPr marL="0" indent="0">
              <a:buNone/>
            </a:pPr>
            <a:r>
              <a:rPr lang="en-US" sz="2400" dirty="0"/>
              <a:t>Standards developed at national level by a standard-setting working group established by a </a:t>
            </a:r>
            <a:r>
              <a:rPr lang="en-US" sz="2400" dirty="0" err="1"/>
              <a:t>standardising</a:t>
            </a:r>
            <a:r>
              <a:rPr lang="en-US" sz="2400" dirty="0"/>
              <a:t> </a:t>
            </a:r>
            <a:r>
              <a:rPr lang="en-US" sz="2400" dirty="0" smtClean="0"/>
              <a:t>body</a:t>
            </a:r>
          </a:p>
          <a:p>
            <a:pPr marL="0" indent="0">
              <a:buNone/>
            </a:pPr>
            <a:r>
              <a:rPr lang="en-US" sz="2400" dirty="0"/>
              <a:t>PEFC supplements </a:t>
            </a:r>
            <a:r>
              <a:rPr lang="en-US" sz="2400" dirty="0" smtClean="0"/>
              <a:t>these </a:t>
            </a:r>
            <a:r>
              <a:rPr lang="en-US" sz="2400" dirty="0"/>
              <a:t>principles, criteria and indicators </a:t>
            </a:r>
            <a:r>
              <a:rPr lang="en-US" sz="2400" dirty="0" smtClean="0"/>
              <a:t>with </a:t>
            </a:r>
            <a:r>
              <a:rPr lang="en-US" sz="2400" dirty="0"/>
              <a:t>additional requirements, developed through multi-stakeholder </a:t>
            </a:r>
            <a:r>
              <a:rPr lang="en-US" sz="2400" dirty="0" smtClean="0"/>
              <a:t>processes</a:t>
            </a:r>
          </a:p>
          <a:p>
            <a:pPr marL="0" indent="0">
              <a:buNone/>
            </a:pPr>
            <a:r>
              <a:rPr lang="en-US" sz="1000" dirty="0" smtClean="0"/>
              <a:t> </a:t>
            </a:r>
          </a:p>
          <a:p>
            <a:r>
              <a:rPr lang="en-GB" sz="2400" dirty="0" smtClean="0">
                <a:solidFill>
                  <a:srgbClr val="006600"/>
                </a:solidFill>
              </a:rPr>
              <a:t>Criterion </a:t>
            </a:r>
            <a:r>
              <a:rPr lang="en-GB" sz="2400" dirty="0">
                <a:solidFill>
                  <a:srgbClr val="006600"/>
                </a:solidFill>
              </a:rPr>
              <a:t>1</a:t>
            </a:r>
            <a:r>
              <a:rPr lang="en-GB" sz="2400" dirty="0"/>
              <a:t>: Maintenance and appropriate </a:t>
            </a:r>
            <a:r>
              <a:rPr lang="en-GB" sz="2400" dirty="0">
                <a:solidFill>
                  <a:srgbClr val="006600"/>
                </a:solidFill>
              </a:rPr>
              <a:t>enhancement of forest resources</a:t>
            </a:r>
            <a:r>
              <a:rPr lang="en-GB" sz="2400" dirty="0">
                <a:solidFill>
                  <a:srgbClr val="FF0000"/>
                </a:solidFill>
              </a:rPr>
              <a:t> </a:t>
            </a:r>
            <a:r>
              <a:rPr lang="en-GB" sz="2400" dirty="0"/>
              <a:t>and their contribution to global carbon cycles;</a:t>
            </a:r>
          </a:p>
          <a:p>
            <a:r>
              <a:rPr lang="en-GB" sz="2400" dirty="0">
                <a:solidFill>
                  <a:srgbClr val="006600"/>
                </a:solidFill>
              </a:rPr>
              <a:t>Criterion 2</a:t>
            </a:r>
            <a:r>
              <a:rPr lang="en-GB" sz="2400" dirty="0"/>
              <a:t>: Maintenance of forest ecosystem </a:t>
            </a:r>
            <a:r>
              <a:rPr lang="en-GB" sz="2400" dirty="0">
                <a:solidFill>
                  <a:srgbClr val="006600"/>
                </a:solidFill>
              </a:rPr>
              <a:t>health and </a:t>
            </a:r>
            <a:r>
              <a:rPr lang="en-GB" sz="2400" dirty="0" smtClean="0">
                <a:solidFill>
                  <a:srgbClr val="006600"/>
                </a:solidFill>
              </a:rPr>
              <a:t>vitality;</a:t>
            </a:r>
            <a:endParaRPr lang="en-GB" sz="2400" dirty="0">
              <a:solidFill>
                <a:srgbClr val="006600"/>
              </a:solidFill>
            </a:endParaRPr>
          </a:p>
          <a:p>
            <a:r>
              <a:rPr lang="en-GB" sz="2400" dirty="0">
                <a:solidFill>
                  <a:srgbClr val="006600"/>
                </a:solidFill>
              </a:rPr>
              <a:t>Criterion 3</a:t>
            </a:r>
            <a:r>
              <a:rPr lang="en-GB" sz="2400" dirty="0"/>
              <a:t>: Maintenance and encouragement of </a:t>
            </a:r>
            <a:r>
              <a:rPr lang="en-GB" sz="2400" dirty="0">
                <a:solidFill>
                  <a:srgbClr val="006600"/>
                </a:solidFill>
              </a:rPr>
              <a:t>productive functions </a:t>
            </a:r>
            <a:r>
              <a:rPr lang="en-GB" sz="2400" dirty="0"/>
              <a:t>of forests (wood and non-wood</a:t>
            </a:r>
            <a:r>
              <a:rPr lang="en-GB" sz="2400" dirty="0" smtClean="0"/>
              <a:t>);</a:t>
            </a:r>
            <a:endParaRPr lang="en-GB" sz="2400" dirty="0"/>
          </a:p>
        </p:txBody>
      </p:sp>
      <p:sp>
        <p:nvSpPr>
          <p:cNvPr id="4" name="Slide Number Placeholder 3"/>
          <p:cNvSpPr>
            <a:spLocks noGrp="1"/>
          </p:cNvSpPr>
          <p:nvPr>
            <p:ph type="sldNum" sz="quarter" idx="12"/>
          </p:nvPr>
        </p:nvSpPr>
        <p:spPr/>
        <p:txBody>
          <a:bodyPr/>
          <a:lstStyle/>
          <a:p>
            <a:fld id="{E4D32A41-D18F-442E-A9D4-18F3FD27B302}" type="slidenum">
              <a:rPr lang="zh-TW" altLang="en-US" smtClean="0"/>
              <a:t>27</a:t>
            </a:fld>
            <a:endParaRPr lang="zh-TW" altLang="en-US"/>
          </a:p>
        </p:txBody>
      </p:sp>
    </p:spTree>
    <p:extLst>
      <p:ext uri="{BB962C8B-B14F-4D97-AF65-F5344CB8AC3E}">
        <p14:creationId xmlns:p14="http://schemas.microsoft.com/office/powerpoint/2010/main" val="51002743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114" y="1192548"/>
            <a:ext cx="8229600" cy="1143000"/>
          </a:xfrm>
        </p:spPr>
        <p:txBody>
          <a:bodyPr/>
          <a:lstStyle/>
          <a:p>
            <a:r>
              <a:rPr lang="en-GB" dirty="0" smtClean="0">
                <a:solidFill>
                  <a:srgbClr val="006600"/>
                </a:solidFill>
              </a:rPr>
              <a:t>PEFC </a:t>
            </a:r>
            <a:r>
              <a:rPr lang="en-GB" dirty="0">
                <a:solidFill>
                  <a:srgbClr val="006600"/>
                </a:solidFill>
              </a:rPr>
              <a:t>forest management standard</a:t>
            </a:r>
            <a:r>
              <a:rPr lang="en-GB" dirty="0" smtClean="0">
                <a:solidFill>
                  <a:srgbClr val="006600"/>
                </a:solidFill>
              </a:rPr>
              <a:t>: Criteria (2/2) </a:t>
            </a:r>
            <a:endParaRPr lang="en-GB" dirty="0">
              <a:solidFill>
                <a:srgbClr val="006600"/>
              </a:solidFill>
            </a:endParaRPr>
          </a:p>
        </p:txBody>
      </p:sp>
      <p:sp>
        <p:nvSpPr>
          <p:cNvPr id="3" name="Content Placeholder 2"/>
          <p:cNvSpPr>
            <a:spLocks noGrp="1"/>
          </p:cNvSpPr>
          <p:nvPr>
            <p:ph idx="1"/>
          </p:nvPr>
        </p:nvSpPr>
        <p:spPr>
          <a:xfrm>
            <a:off x="370113" y="2206626"/>
            <a:ext cx="10365619" cy="4414308"/>
          </a:xfrm>
        </p:spPr>
        <p:txBody>
          <a:bodyPr>
            <a:noAutofit/>
          </a:bodyPr>
          <a:lstStyle/>
          <a:p>
            <a:r>
              <a:rPr lang="en-GB" sz="2400" dirty="0" smtClean="0">
                <a:solidFill>
                  <a:srgbClr val="006600"/>
                </a:solidFill>
              </a:rPr>
              <a:t>Criterion </a:t>
            </a:r>
            <a:r>
              <a:rPr lang="en-GB" sz="2400" dirty="0">
                <a:solidFill>
                  <a:srgbClr val="006600"/>
                </a:solidFill>
              </a:rPr>
              <a:t>4</a:t>
            </a:r>
            <a:r>
              <a:rPr lang="en-GB" sz="2400" dirty="0"/>
              <a:t>: Maintenance, conservation and appropriate enhancement of </a:t>
            </a:r>
            <a:r>
              <a:rPr lang="en-GB" sz="2400" dirty="0">
                <a:solidFill>
                  <a:srgbClr val="006600"/>
                </a:solidFill>
              </a:rPr>
              <a:t>biological diversity </a:t>
            </a:r>
            <a:r>
              <a:rPr lang="en-GB" sz="2400" dirty="0"/>
              <a:t>in forest ecosystems;</a:t>
            </a:r>
          </a:p>
          <a:p>
            <a:r>
              <a:rPr lang="en-GB" sz="2400" dirty="0">
                <a:solidFill>
                  <a:srgbClr val="006600"/>
                </a:solidFill>
              </a:rPr>
              <a:t>Criterion 5</a:t>
            </a:r>
            <a:r>
              <a:rPr lang="en-GB" sz="2400" dirty="0"/>
              <a:t>: Maintenance and appropriate enhancement of </a:t>
            </a:r>
            <a:r>
              <a:rPr lang="en-GB" sz="2400" dirty="0">
                <a:solidFill>
                  <a:srgbClr val="006600"/>
                </a:solidFill>
              </a:rPr>
              <a:t>protective functions </a:t>
            </a:r>
            <a:r>
              <a:rPr lang="en-GB" sz="2400" dirty="0"/>
              <a:t>in forest management (notably soil and water);</a:t>
            </a:r>
          </a:p>
          <a:p>
            <a:r>
              <a:rPr lang="en-GB" sz="2400" dirty="0">
                <a:solidFill>
                  <a:srgbClr val="006600"/>
                </a:solidFill>
              </a:rPr>
              <a:t>Criterion 6</a:t>
            </a:r>
            <a:r>
              <a:rPr lang="en-GB" sz="2400" dirty="0"/>
              <a:t>: Maintenance of other </a:t>
            </a:r>
            <a:r>
              <a:rPr lang="en-GB" sz="2400" dirty="0">
                <a:solidFill>
                  <a:srgbClr val="006600"/>
                </a:solidFill>
              </a:rPr>
              <a:t>socio-economic functions </a:t>
            </a:r>
            <a:r>
              <a:rPr lang="en-GB" sz="2400" dirty="0"/>
              <a:t>and conditions.</a:t>
            </a:r>
          </a:p>
          <a:p>
            <a:r>
              <a:rPr lang="en-GB" sz="2400" dirty="0">
                <a:solidFill>
                  <a:srgbClr val="006600"/>
                </a:solidFill>
              </a:rPr>
              <a:t>Criterion 7</a:t>
            </a:r>
            <a:r>
              <a:rPr lang="en-GB" sz="2400" dirty="0"/>
              <a:t>: Compliance with </a:t>
            </a:r>
            <a:r>
              <a:rPr lang="en-GB" sz="2400" dirty="0">
                <a:solidFill>
                  <a:srgbClr val="006600"/>
                </a:solidFill>
              </a:rPr>
              <a:t>legal requirements</a:t>
            </a:r>
          </a:p>
        </p:txBody>
      </p:sp>
      <p:sp>
        <p:nvSpPr>
          <p:cNvPr id="4" name="Slide Number Placeholder 3"/>
          <p:cNvSpPr>
            <a:spLocks noGrp="1"/>
          </p:cNvSpPr>
          <p:nvPr>
            <p:ph type="sldNum" sz="quarter" idx="12"/>
          </p:nvPr>
        </p:nvSpPr>
        <p:spPr/>
        <p:txBody>
          <a:bodyPr/>
          <a:lstStyle/>
          <a:p>
            <a:fld id="{E4D32A41-D18F-442E-A9D4-18F3FD27B302}" type="slidenum">
              <a:rPr lang="zh-TW" altLang="en-US" smtClean="0"/>
              <a:t>28</a:t>
            </a:fld>
            <a:endParaRPr lang="zh-TW" altLang="en-US"/>
          </a:p>
        </p:txBody>
      </p:sp>
    </p:spTree>
    <p:extLst>
      <p:ext uri="{BB962C8B-B14F-4D97-AF65-F5344CB8AC3E}">
        <p14:creationId xmlns:p14="http://schemas.microsoft.com/office/powerpoint/2010/main" val="165020639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1886" y="1197429"/>
            <a:ext cx="8229600" cy="1143000"/>
          </a:xfrm>
        </p:spPr>
        <p:txBody>
          <a:bodyPr/>
          <a:lstStyle/>
          <a:p>
            <a:r>
              <a:rPr lang="en-GB" dirty="0" smtClean="0">
                <a:solidFill>
                  <a:srgbClr val="006600"/>
                </a:solidFill>
              </a:rPr>
              <a:t>Accreditation: FSC vs. PEFC</a:t>
            </a:r>
            <a:endParaRPr lang="en-GB" dirty="0">
              <a:solidFill>
                <a:srgbClr val="00660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577676328"/>
              </p:ext>
            </p:extLst>
          </p:nvPr>
        </p:nvGraphicFramePr>
        <p:xfrm>
          <a:off x="435694" y="2197290"/>
          <a:ext cx="10782766" cy="4244453"/>
        </p:xfrm>
        <a:graphic>
          <a:graphicData uri="http://schemas.openxmlformats.org/drawingml/2006/table">
            <a:tbl>
              <a:tblPr firstRow="1" bandRow="1">
                <a:tableStyleId>{F5AB1C69-6EDB-4FF4-983F-18BD219EF322}</a:tableStyleId>
              </a:tblPr>
              <a:tblGrid>
                <a:gridCol w="5419196"/>
                <a:gridCol w="5363570"/>
              </a:tblGrid>
              <a:tr h="446933">
                <a:tc>
                  <a:txBody>
                    <a:bodyPr/>
                    <a:lstStyle/>
                    <a:p>
                      <a:r>
                        <a:rPr lang="en-GB" sz="2200" dirty="0" smtClean="0"/>
                        <a:t>FSC</a:t>
                      </a:r>
                      <a:r>
                        <a:rPr lang="de-DE" sz="2400" dirty="0" smtClean="0"/>
                        <a:t>®</a:t>
                      </a:r>
                      <a:endParaRPr lang="en-GB" sz="2200" dirty="0"/>
                    </a:p>
                  </a:txBody>
                  <a:tcPr marL="93312" marR="93312"/>
                </a:tc>
                <a:tc>
                  <a:txBody>
                    <a:bodyPr/>
                    <a:lstStyle/>
                    <a:p>
                      <a:r>
                        <a:rPr lang="en-GB" sz="2200" dirty="0" smtClean="0"/>
                        <a:t>PEFC</a:t>
                      </a:r>
                      <a:endParaRPr lang="en-GB" sz="2200" dirty="0"/>
                    </a:p>
                  </a:txBody>
                  <a:tcPr marL="93312" marR="93312"/>
                </a:tc>
              </a:tr>
              <a:tr h="14003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200" dirty="0" smtClean="0"/>
                        <a:t>Accreditation of CBs carried out by centralised body: Accreditation Services International (ASI)</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2200" dirty="0" smtClean="0"/>
                    </a:p>
                  </a:txBody>
                  <a:tcPr marL="93312" marR="933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200" dirty="0" smtClean="0"/>
                        <a:t>Accreditation carried out by national accreditation bodies e.g. UKAS in the UK, Standards Council of Canada (SCC)</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2200" dirty="0" smtClean="0"/>
                    </a:p>
                  </a:txBody>
                  <a:tcPr marL="93312" marR="93312"/>
                </a:tc>
              </a:tr>
              <a:tr h="14003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200" dirty="0" smtClean="0"/>
                        <a:t>ASI procedures comply with ISO 17011 General requirements for accreditation bodies assessing and accrediting conformity assessment bodies </a:t>
                      </a:r>
                    </a:p>
                  </a:txBody>
                  <a:tcPr marL="93312" marR="933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200" dirty="0" smtClean="0"/>
                        <a:t>Implement ISO/IEC 17011:2004 procedures</a:t>
                      </a:r>
                    </a:p>
                  </a:txBody>
                  <a:tcPr marL="93312" marR="93312"/>
                </a:tc>
              </a:tr>
              <a:tr h="92213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200" dirty="0" smtClean="0"/>
                        <a:t>Specifically for forest certification and Chain of Custody (</a:t>
                      </a:r>
                      <a:r>
                        <a:rPr lang="en-GB" sz="2200" dirty="0" err="1" smtClean="0"/>
                        <a:t>CoC</a:t>
                      </a:r>
                      <a:r>
                        <a:rPr lang="en-GB" sz="2200" dirty="0" smtClean="0"/>
                        <a:t>)</a:t>
                      </a:r>
                    </a:p>
                  </a:txBody>
                  <a:tcPr marL="93312" marR="933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200" dirty="0" smtClean="0"/>
                        <a:t>Relevant forest management standard shall be covered by the accreditation scope</a:t>
                      </a:r>
                    </a:p>
                  </a:txBody>
                  <a:tcPr marL="93312" marR="93312"/>
                </a:tc>
              </a:tr>
            </a:tbl>
          </a:graphicData>
        </a:graphic>
      </p:graphicFrame>
      <p:sp>
        <p:nvSpPr>
          <p:cNvPr id="3" name="Slide Number Placeholder 2"/>
          <p:cNvSpPr>
            <a:spLocks noGrp="1"/>
          </p:cNvSpPr>
          <p:nvPr>
            <p:ph type="sldNum" sz="quarter" idx="12"/>
          </p:nvPr>
        </p:nvSpPr>
        <p:spPr/>
        <p:txBody>
          <a:bodyPr/>
          <a:lstStyle/>
          <a:p>
            <a:fld id="{E4D32A41-D18F-442E-A9D4-18F3FD27B302}" type="slidenum">
              <a:rPr lang="zh-TW" altLang="en-US" smtClean="0"/>
              <a:t>29</a:t>
            </a:fld>
            <a:endParaRPr lang="zh-TW" altLang="en-US"/>
          </a:p>
        </p:txBody>
      </p:sp>
    </p:spTree>
    <p:extLst>
      <p:ext uri="{BB962C8B-B14F-4D97-AF65-F5344CB8AC3E}">
        <p14:creationId xmlns:p14="http://schemas.microsoft.com/office/powerpoint/2010/main" val="33049052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359228" y="1175657"/>
            <a:ext cx="8229600" cy="1143000"/>
          </a:xfrm>
        </p:spPr>
        <p:txBody>
          <a:bodyPr/>
          <a:lstStyle/>
          <a:p>
            <a:pPr eaLnBrk="1" hangingPunct="1"/>
            <a:r>
              <a:rPr lang="en-GB" dirty="0">
                <a:solidFill>
                  <a:srgbClr val="006600"/>
                </a:solidFill>
                <a:ea typeface="ヒラギノ角ゴ Pro W3" charset="0"/>
              </a:rPr>
              <a:t>Historical </a:t>
            </a:r>
            <a:r>
              <a:rPr lang="en-GB" dirty="0" smtClean="0">
                <a:solidFill>
                  <a:srgbClr val="006600"/>
                </a:solidFill>
                <a:ea typeface="ヒラギノ角ゴ Pro W3" charset="0"/>
              </a:rPr>
              <a:t>context (1/2)</a:t>
            </a:r>
            <a:endParaRPr lang="en-GB" dirty="0">
              <a:solidFill>
                <a:srgbClr val="006600"/>
              </a:solidFill>
              <a:ea typeface="ヒラギノ角ゴ Pro W3" charset="0"/>
            </a:endParaRPr>
          </a:p>
        </p:txBody>
      </p:sp>
      <p:sp>
        <p:nvSpPr>
          <p:cNvPr id="9219" name="Rectangle 3"/>
          <p:cNvSpPr>
            <a:spLocks noGrp="1" noChangeArrowheads="1"/>
          </p:cNvSpPr>
          <p:nvPr>
            <p:ph idx="1"/>
          </p:nvPr>
        </p:nvSpPr>
        <p:spPr>
          <a:xfrm>
            <a:off x="359228" y="2214336"/>
            <a:ext cx="8229600" cy="4525963"/>
          </a:xfrm>
        </p:spPr>
        <p:txBody>
          <a:bodyPr/>
          <a:lstStyle/>
          <a:p>
            <a:pPr eaLnBrk="1" hangingPunct="1">
              <a:lnSpc>
                <a:spcPct val="90000"/>
              </a:lnSpc>
              <a:spcBef>
                <a:spcPct val="50000"/>
              </a:spcBef>
              <a:buFontTx/>
              <a:buNone/>
            </a:pPr>
            <a:r>
              <a:rPr lang="en-GB" dirty="0">
                <a:ea typeface="ヒラギノ角ゴ Pro W3" charset="0"/>
              </a:rPr>
              <a:t>In the early 1990s there was:</a:t>
            </a:r>
          </a:p>
          <a:p>
            <a:pPr eaLnBrk="1" hangingPunct="1">
              <a:lnSpc>
                <a:spcPct val="90000"/>
              </a:lnSpc>
            </a:pPr>
            <a:r>
              <a:rPr lang="en-GB" sz="2400" dirty="0">
                <a:ea typeface="ヒラギノ角ゴ Pro W3" charset="0"/>
              </a:rPr>
              <a:t>concern about the destruction and misuse of global forest resources</a:t>
            </a:r>
          </a:p>
          <a:p>
            <a:pPr eaLnBrk="1" hangingPunct="1">
              <a:lnSpc>
                <a:spcPct val="90000"/>
              </a:lnSpc>
              <a:spcBef>
                <a:spcPct val="50000"/>
              </a:spcBef>
            </a:pPr>
            <a:r>
              <a:rPr lang="en-GB" sz="2400" dirty="0">
                <a:ea typeface="ヒラギノ角ゴ Pro W3" charset="0"/>
              </a:rPr>
              <a:t>growing awareness of the importance of forests for sustainable development</a:t>
            </a:r>
            <a:endParaRPr lang="en-US" sz="2400" dirty="0">
              <a:ea typeface="ヒラギノ角ゴ Pro W3" charset="0"/>
            </a:endParaRPr>
          </a:p>
          <a:p>
            <a:pPr eaLnBrk="1" hangingPunct="1">
              <a:lnSpc>
                <a:spcPct val="90000"/>
              </a:lnSpc>
              <a:spcBef>
                <a:spcPct val="50000"/>
              </a:spcBef>
            </a:pPr>
            <a:r>
              <a:rPr lang="en-GB" sz="2400" dirty="0">
                <a:ea typeface="ヒラギノ角ゴ Pro W3" charset="0"/>
              </a:rPr>
              <a:t>growing recognition of the need to broaden forestry to include social and environmental as well as economic values</a:t>
            </a:r>
          </a:p>
          <a:p>
            <a:pPr eaLnBrk="1" hangingPunct="1">
              <a:lnSpc>
                <a:spcPct val="90000"/>
              </a:lnSpc>
            </a:pPr>
            <a:endParaRPr lang="en-GB" dirty="0">
              <a:latin typeface="Arial" charset="0"/>
              <a:ea typeface="ヒラギノ角ゴ Pro W3" charset="0"/>
            </a:endParaRPr>
          </a:p>
        </p:txBody>
      </p:sp>
      <p:sp>
        <p:nvSpPr>
          <p:cNvPr id="3" name="Slide Number Placeholder 2"/>
          <p:cNvSpPr>
            <a:spLocks noGrp="1"/>
          </p:cNvSpPr>
          <p:nvPr>
            <p:ph type="sldNum" sz="quarter" idx="12"/>
          </p:nvPr>
        </p:nvSpPr>
        <p:spPr/>
        <p:txBody>
          <a:bodyPr/>
          <a:lstStyle/>
          <a:p>
            <a:fld id="{E4D32A41-D18F-442E-A9D4-18F3FD27B302}" type="slidenum">
              <a:rPr lang="zh-TW" altLang="en-US" smtClean="0"/>
              <a:t>3</a:t>
            </a:fld>
            <a:endParaRPr lang="zh-TW" altLang="en-US"/>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991600" y="2214336"/>
            <a:ext cx="3200400" cy="4105275"/>
          </a:xfrm>
          <a:prstGeom prst="rect">
            <a:avLst/>
          </a:prstGeom>
        </p:spPr>
      </p:pic>
    </p:spTree>
    <p:extLst>
      <p:ext uri="{BB962C8B-B14F-4D97-AF65-F5344CB8AC3E}">
        <p14:creationId xmlns:p14="http://schemas.microsoft.com/office/powerpoint/2010/main" val="137244593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343" y="1183368"/>
            <a:ext cx="8229600" cy="1143000"/>
          </a:xfrm>
        </p:spPr>
        <p:txBody>
          <a:bodyPr/>
          <a:lstStyle/>
          <a:p>
            <a:r>
              <a:rPr lang="en-GB" dirty="0" smtClean="0">
                <a:solidFill>
                  <a:srgbClr val="006600"/>
                </a:solidFill>
              </a:rPr>
              <a:t>Chain of Custody certification</a:t>
            </a:r>
            <a:endParaRPr lang="en-GB" dirty="0">
              <a:solidFill>
                <a:srgbClr val="006600"/>
              </a:solidFill>
            </a:endParaRPr>
          </a:p>
        </p:txBody>
      </p:sp>
      <p:sp>
        <p:nvSpPr>
          <p:cNvPr id="3" name="Content Placeholder 2"/>
          <p:cNvSpPr>
            <a:spLocks noGrp="1"/>
          </p:cNvSpPr>
          <p:nvPr>
            <p:ph idx="1"/>
          </p:nvPr>
        </p:nvSpPr>
        <p:spPr>
          <a:xfrm>
            <a:off x="348342" y="2206625"/>
            <a:ext cx="8757109" cy="4525963"/>
          </a:xfrm>
        </p:spPr>
        <p:txBody>
          <a:bodyPr/>
          <a:lstStyle/>
          <a:p>
            <a:r>
              <a:rPr lang="en-GB" dirty="0" smtClean="0"/>
              <a:t>Both FSC</a:t>
            </a:r>
            <a:r>
              <a:rPr lang="de-DE" dirty="0" smtClean="0"/>
              <a:t>®</a:t>
            </a:r>
            <a:r>
              <a:rPr lang="en-GB" dirty="0" smtClean="0"/>
              <a:t> and PEFC use similar methodologies:</a:t>
            </a:r>
          </a:p>
          <a:p>
            <a:pPr lvl="1">
              <a:buFont typeface="Arial" panose="020B0604020202020204" pitchFamily="34" charset="0"/>
              <a:buChar char="•"/>
            </a:pPr>
            <a:r>
              <a:rPr lang="en-GB" dirty="0" smtClean="0"/>
              <a:t>100% certified</a:t>
            </a:r>
          </a:p>
          <a:p>
            <a:pPr lvl="1">
              <a:buFont typeface="Arial" panose="020B0604020202020204" pitchFamily="34" charset="0"/>
              <a:buChar char="•"/>
            </a:pPr>
            <a:r>
              <a:rPr lang="en-GB" dirty="0" smtClean="0"/>
              <a:t>Mixed sources</a:t>
            </a:r>
          </a:p>
          <a:p>
            <a:r>
              <a:rPr lang="en-GB" dirty="0" smtClean="0"/>
              <a:t>Both have unacceptable sources, though the categories are different</a:t>
            </a:r>
          </a:p>
          <a:p>
            <a:pPr lvl="1"/>
            <a:r>
              <a:rPr lang="en-GB" dirty="0" smtClean="0"/>
              <a:t>FSC</a:t>
            </a:r>
            <a:r>
              <a:rPr lang="de-DE" dirty="0" smtClean="0"/>
              <a:t>® </a:t>
            </a:r>
            <a:r>
              <a:rPr lang="en-GB" dirty="0" smtClean="0"/>
              <a:t>: controlled wood</a:t>
            </a:r>
          </a:p>
          <a:p>
            <a:pPr lvl="1">
              <a:buFont typeface="Arial" panose="020B0604020202020204" pitchFamily="34" charset="0"/>
              <a:buChar char="•"/>
            </a:pPr>
            <a:r>
              <a:rPr lang="en-GB" dirty="0" smtClean="0"/>
              <a:t>PEFC: controversial sources</a:t>
            </a:r>
          </a:p>
        </p:txBody>
      </p:sp>
      <p:sp>
        <p:nvSpPr>
          <p:cNvPr id="4" name="Slide Number Placeholder 3"/>
          <p:cNvSpPr>
            <a:spLocks noGrp="1"/>
          </p:cNvSpPr>
          <p:nvPr>
            <p:ph type="sldNum" sz="quarter" idx="12"/>
          </p:nvPr>
        </p:nvSpPr>
        <p:spPr/>
        <p:txBody>
          <a:bodyPr/>
          <a:lstStyle/>
          <a:p>
            <a:fld id="{E4D32A41-D18F-442E-A9D4-18F3FD27B302}" type="slidenum">
              <a:rPr lang="zh-TW" altLang="en-US" smtClean="0"/>
              <a:t>30</a:t>
            </a:fld>
            <a:endParaRPr lang="zh-TW" altLang="en-US"/>
          </a:p>
        </p:txBody>
      </p:sp>
    </p:spTree>
    <p:extLst>
      <p:ext uri="{BB962C8B-B14F-4D97-AF65-F5344CB8AC3E}">
        <p14:creationId xmlns:p14="http://schemas.microsoft.com/office/powerpoint/2010/main" val="73104976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3348" y="1105013"/>
            <a:ext cx="11481222" cy="1325563"/>
          </a:xfrm>
        </p:spPr>
        <p:txBody>
          <a:bodyPr>
            <a:noAutofit/>
          </a:bodyPr>
          <a:lstStyle/>
          <a:p>
            <a:r>
              <a:rPr lang="en-GB" dirty="0">
                <a:solidFill>
                  <a:srgbClr val="006600"/>
                </a:solidFill>
              </a:rPr>
              <a:t>Role of certification and third party verified </a:t>
            </a:r>
            <a:r>
              <a:rPr lang="en-GB" dirty="0" smtClean="0">
                <a:solidFill>
                  <a:srgbClr val="006600"/>
                </a:solidFill>
              </a:rPr>
              <a:t>schemes in EUTR</a:t>
            </a:r>
            <a:r>
              <a:rPr lang="en-GB" dirty="0" smtClean="0">
                <a:solidFill>
                  <a:srgbClr val="FF0000"/>
                </a:solidFill>
              </a:rPr>
              <a:t> </a:t>
            </a:r>
            <a:r>
              <a:rPr lang="en-GB" dirty="0" smtClean="0">
                <a:solidFill>
                  <a:srgbClr val="006600"/>
                </a:solidFill>
              </a:rPr>
              <a:t>(</a:t>
            </a:r>
            <a:r>
              <a:rPr lang="en-GB" dirty="0">
                <a:solidFill>
                  <a:srgbClr val="006600"/>
                </a:solidFill>
              </a:rPr>
              <a:t>1/2</a:t>
            </a:r>
            <a:r>
              <a:rPr lang="en-GB" dirty="0" smtClean="0">
                <a:solidFill>
                  <a:srgbClr val="006600"/>
                </a:solidFill>
              </a:rPr>
              <a:t>)</a:t>
            </a:r>
            <a:endParaRPr lang="en-GB" dirty="0">
              <a:solidFill>
                <a:srgbClr val="FF0000"/>
              </a:solidFill>
            </a:endParaRPr>
          </a:p>
        </p:txBody>
      </p:sp>
      <p:sp>
        <p:nvSpPr>
          <p:cNvPr id="3" name="Content Placeholder 2"/>
          <p:cNvSpPr>
            <a:spLocks noGrp="1"/>
          </p:cNvSpPr>
          <p:nvPr>
            <p:ph idx="1"/>
          </p:nvPr>
        </p:nvSpPr>
        <p:spPr>
          <a:xfrm>
            <a:off x="343348" y="2198801"/>
            <a:ext cx="7743748" cy="4525963"/>
          </a:xfrm>
        </p:spPr>
        <p:txBody>
          <a:bodyPr/>
          <a:lstStyle/>
          <a:p>
            <a:r>
              <a:rPr lang="en-GB" dirty="0"/>
              <a:t>They may be taken into account in the risk assessment and risk mitigation procedures where they meet the following </a:t>
            </a:r>
            <a:r>
              <a:rPr lang="en-GB" dirty="0" smtClean="0"/>
              <a:t>criteria:</a:t>
            </a:r>
            <a:endParaRPr lang="en-GB" dirty="0"/>
          </a:p>
          <a:p>
            <a:pPr marL="842963" lvl="1" indent="-457200">
              <a:buFont typeface="+mj-lt"/>
              <a:buAutoNum type="arabicPeriod"/>
            </a:pPr>
            <a:r>
              <a:rPr lang="en-GB" dirty="0" smtClean="0"/>
              <a:t>Publicly </a:t>
            </a:r>
            <a:r>
              <a:rPr lang="en-GB" dirty="0"/>
              <a:t>available system of requirements, which at the least include all relevant requirements of the applicable legislation</a:t>
            </a:r>
          </a:p>
          <a:p>
            <a:pPr marL="842963" lvl="1" indent="-457200">
              <a:buFont typeface="+mj-lt"/>
              <a:buAutoNum type="arabicPeriod"/>
            </a:pPr>
            <a:r>
              <a:rPr lang="en-GB" dirty="0" smtClean="0"/>
              <a:t>Appropriate </a:t>
            </a:r>
            <a:r>
              <a:rPr lang="en-GB" dirty="0"/>
              <a:t>checks, including field-visits, are made by a third party at regular intervals no longer than 12 months to verify that the applicable legislation is complied with</a:t>
            </a:r>
          </a:p>
          <a:p>
            <a:pPr lvl="1"/>
            <a:endParaRPr lang="en-GB" dirty="0"/>
          </a:p>
        </p:txBody>
      </p:sp>
      <p:sp>
        <p:nvSpPr>
          <p:cNvPr id="5" name="Slide Number Placeholder 4"/>
          <p:cNvSpPr>
            <a:spLocks noGrp="1"/>
          </p:cNvSpPr>
          <p:nvPr>
            <p:ph type="sldNum" sz="quarter" idx="12"/>
          </p:nvPr>
        </p:nvSpPr>
        <p:spPr/>
        <p:txBody>
          <a:bodyPr/>
          <a:lstStyle/>
          <a:p>
            <a:fld id="{A4CE05BE-1510-4BF9-B87A-E3BAF5EBDA19}" type="slidenum">
              <a:rPr lang="zh-TW" altLang="en-US" smtClean="0"/>
              <a:t>31</a:t>
            </a:fld>
            <a:endParaRPr lang="zh-TW" altLang="en-US"/>
          </a:p>
        </p:txBody>
      </p:sp>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377604" y="2749636"/>
            <a:ext cx="3790950" cy="2886075"/>
          </a:xfrm>
          <a:prstGeom prst="rect">
            <a:avLst/>
          </a:prstGeom>
        </p:spPr>
      </p:pic>
    </p:spTree>
    <p:extLst>
      <p:ext uri="{BB962C8B-B14F-4D97-AF65-F5344CB8AC3E}">
        <p14:creationId xmlns:p14="http://schemas.microsoft.com/office/powerpoint/2010/main" val="184848357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3348" y="1105013"/>
            <a:ext cx="11606482" cy="1325563"/>
          </a:xfrm>
        </p:spPr>
        <p:txBody>
          <a:bodyPr>
            <a:noAutofit/>
          </a:bodyPr>
          <a:lstStyle/>
          <a:p>
            <a:r>
              <a:rPr lang="en-GB" dirty="0">
                <a:solidFill>
                  <a:srgbClr val="006600"/>
                </a:solidFill>
              </a:rPr>
              <a:t>Role of certification and third party verified </a:t>
            </a:r>
            <a:r>
              <a:rPr lang="en-GB" dirty="0" smtClean="0">
                <a:solidFill>
                  <a:srgbClr val="006600"/>
                </a:solidFill>
              </a:rPr>
              <a:t>schemes in EUTR </a:t>
            </a:r>
            <a:r>
              <a:rPr lang="en-GB" dirty="0">
                <a:solidFill>
                  <a:srgbClr val="006600"/>
                </a:solidFill>
              </a:rPr>
              <a:t>(2/2)</a:t>
            </a:r>
          </a:p>
        </p:txBody>
      </p:sp>
      <p:sp>
        <p:nvSpPr>
          <p:cNvPr id="3" name="Content Placeholder 2"/>
          <p:cNvSpPr>
            <a:spLocks noGrp="1"/>
          </p:cNvSpPr>
          <p:nvPr>
            <p:ph idx="1"/>
          </p:nvPr>
        </p:nvSpPr>
        <p:spPr>
          <a:xfrm>
            <a:off x="340403" y="2198744"/>
            <a:ext cx="10969854" cy="4525963"/>
          </a:xfrm>
        </p:spPr>
        <p:txBody>
          <a:bodyPr>
            <a:normAutofit/>
          </a:bodyPr>
          <a:lstStyle/>
          <a:p>
            <a:r>
              <a:rPr lang="en-GB" dirty="0"/>
              <a:t>They may be taken into account in the risk assessment and risk mitigation procedures where they meet the following </a:t>
            </a:r>
            <a:r>
              <a:rPr lang="en-GB" dirty="0" smtClean="0"/>
              <a:t>criteria:</a:t>
            </a:r>
            <a:endParaRPr lang="en-GB" dirty="0"/>
          </a:p>
          <a:p>
            <a:pPr marL="842963" lvl="1" indent="-457200">
              <a:buFont typeface="+mj-lt"/>
              <a:buAutoNum type="arabicPeriod" startAt="3"/>
            </a:pPr>
            <a:r>
              <a:rPr lang="en-GB" dirty="0" smtClean="0"/>
              <a:t>Means to </a:t>
            </a:r>
            <a:r>
              <a:rPr lang="en-GB" dirty="0"/>
              <a:t>trace timber and timber products harvested in accordance with applicable legislation at any point in the supply chain (verified by a third party) </a:t>
            </a:r>
          </a:p>
          <a:p>
            <a:pPr marL="842963" lvl="1" indent="-457200">
              <a:buFont typeface="+mj-lt"/>
              <a:buAutoNum type="arabicPeriod" startAt="4"/>
            </a:pPr>
            <a:r>
              <a:rPr lang="en-GB" dirty="0" smtClean="0"/>
              <a:t>Controls </a:t>
            </a:r>
            <a:r>
              <a:rPr lang="en-GB" dirty="0"/>
              <a:t>verified by a third party, to ensure that timber or timber products of unknown origin, or timber or timber products which have not been harvested in accordance with applicable legislation, do not enter the supply </a:t>
            </a:r>
            <a:r>
              <a:rPr lang="en-GB" dirty="0" smtClean="0"/>
              <a:t>chain</a:t>
            </a:r>
            <a:endParaRPr lang="en-GB" dirty="0"/>
          </a:p>
          <a:p>
            <a:pPr lvl="1"/>
            <a:endParaRPr lang="en-GB" dirty="0" smtClean="0"/>
          </a:p>
          <a:p>
            <a:pPr lvl="1"/>
            <a:endParaRPr lang="en-GB" dirty="0"/>
          </a:p>
        </p:txBody>
      </p:sp>
      <p:sp>
        <p:nvSpPr>
          <p:cNvPr id="5" name="Slide Number Placeholder 4"/>
          <p:cNvSpPr>
            <a:spLocks noGrp="1"/>
          </p:cNvSpPr>
          <p:nvPr>
            <p:ph type="sldNum" sz="quarter" idx="12"/>
          </p:nvPr>
        </p:nvSpPr>
        <p:spPr/>
        <p:txBody>
          <a:bodyPr/>
          <a:lstStyle/>
          <a:p>
            <a:fld id="{A4CE05BE-1510-4BF9-B87A-E3BAF5EBDA19}" type="slidenum">
              <a:rPr lang="zh-TW" altLang="en-US" smtClean="0"/>
              <a:t>32</a:t>
            </a:fld>
            <a:endParaRPr lang="zh-TW" altLang="en-US"/>
          </a:p>
        </p:txBody>
      </p:sp>
      <p:pic>
        <p:nvPicPr>
          <p:cNvPr id="8" name="Picture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40403" y="5464367"/>
            <a:ext cx="10058400" cy="1393633"/>
          </a:xfrm>
          <a:prstGeom prst="rect">
            <a:avLst/>
          </a:prstGeom>
        </p:spPr>
      </p:pic>
    </p:spTree>
    <p:extLst>
      <p:ext uri="{BB962C8B-B14F-4D97-AF65-F5344CB8AC3E}">
        <p14:creationId xmlns:p14="http://schemas.microsoft.com/office/powerpoint/2010/main" val="390549422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7456" y="1175657"/>
            <a:ext cx="8229600" cy="1143000"/>
          </a:xfrm>
        </p:spPr>
        <p:txBody>
          <a:bodyPr/>
          <a:lstStyle/>
          <a:p>
            <a:r>
              <a:rPr lang="en-GB" dirty="0" smtClean="0">
                <a:solidFill>
                  <a:srgbClr val="006600"/>
                </a:solidFill>
              </a:rPr>
              <a:t>Summary</a:t>
            </a:r>
            <a:endParaRPr lang="en-GB" dirty="0">
              <a:solidFill>
                <a:srgbClr val="006600"/>
              </a:solidFill>
            </a:endParaRPr>
          </a:p>
        </p:txBody>
      </p:sp>
      <p:sp>
        <p:nvSpPr>
          <p:cNvPr id="4" name="Content Placeholder 3"/>
          <p:cNvSpPr>
            <a:spLocks noGrp="1"/>
          </p:cNvSpPr>
          <p:nvPr>
            <p:ph idx="1"/>
          </p:nvPr>
        </p:nvSpPr>
        <p:spPr>
          <a:xfrm>
            <a:off x="337456" y="2206625"/>
            <a:ext cx="4463143" cy="4525963"/>
          </a:xfrm>
        </p:spPr>
        <p:txBody>
          <a:bodyPr/>
          <a:lstStyle/>
          <a:p>
            <a:pPr marL="0" lvl="1" indent="0">
              <a:buNone/>
            </a:pPr>
            <a:r>
              <a:rPr lang="en-GB" b="1" dirty="0">
                <a:solidFill>
                  <a:srgbClr val="006600"/>
                </a:solidFill>
              </a:rPr>
              <a:t>FSC®</a:t>
            </a:r>
            <a:r>
              <a:rPr lang="de-DE" dirty="0" smtClean="0"/>
              <a:t> </a:t>
            </a:r>
            <a:r>
              <a:rPr lang="en-GB" b="1" dirty="0" smtClean="0">
                <a:solidFill>
                  <a:srgbClr val="006600"/>
                </a:solidFill>
              </a:rPr>
              <a:t>: </a:t>
            </a:r>
            <a:r>
              <a:rPr lang="en-GB" b="1" dirty="0">
                <a:solidFill>
                  <a:srgbClr val="006600"/>
                </a:solidFill>
              </a:rPr>
              <a:t>Top down approach</a:t>
            </a:r>
          </a:p>
          <a:p>
            <a:pPr marL="342900" lvl="1" indent="-342900">
              <a:buFontTx/>
              <a:buChar char="•"/>
            </a:pPr>
            <a:r>
              <a:rPr lang="en-GB" dirty="0"/>
              <a:t>National </a:t>
            </a:r>
            <a:r>
              <a:rPr lang="en-GB" dirty="0" smtClean="0"/>
              <a:t>interpretations </a:t>
            </a:r>
            <a:r>
              <a:rPr lang="en-GB" dirty="0"/>
              <a:t>based on the P&amp;C</a:t>
            </a:r>
          </a:p>
          <a:p>
            <a:pPr marL="342900" lvl="1" indent="-342900">
              <a:buFontTx/>
              <a:buChar char="•"/>
            </a:pPr>
            <a:r>
              <a:rPr lang="en-GB" dirty="0"/>
              <a:t>Certification permitted against the P&amp;C with an interim interpretation by a certification body</a:t>
            </a:r>
          </a:p>
          <a:p>
            <a:pPr marL="342900" lvl="1" indent="-342900">
              <a:buFontTx/>
              <a:buChar char="•"/>
            </a:pPr>
            <a:r>
              <a:rPr lang="en-GB" dirty="0" smtClean="0"/>
              <a:t>Accreditation </a:t>
            </a:r>
            <a:r>
              <a:rPr lang="en-GB" dirty="0"/>
              <a:t>carried out by Accreditation Services International (ASI)</a:t>
            </a:r>
          </a:p>
          <a:p>
            <a:pPr marL="342900" lvl="1" indent="-342900">
              <a:buFontTx/>
              <a:buChar char="•"/>
            </a:pPr>
            <a:endParaRPr lang="en-GB" dirty="0"/>
          </a:p>
          <a:p>
            <a:pPr marL="342900" lvl="1" indent="-342900">
              <a:buFontTx/>
              <a:buChar char="•"/>
            </a:pPr>
            <a:endParaRPr lang="en-GB" dirty="0" smtClean="0"/>
          </a:p>
          <a:p>
            <a:endParaRPr lang="en-GB" dirty="0" smtClean="0"/>
          </a:p>
          <a:p>
            <a:endParaRPr lang="en-GB" dirty="0"/>
          </a:p>
        </p:txBody>
      </p:sp>
      <p:sp>
        <p:nvSpPr>
          <p:cNvPr id="6" name="Content Placeholder 5"/>
          <p:cNvSpPr>
            <a:spLocks noGrp="1"/>
          </p:cNvSpPr>
          <p:nvPr>
            <p:ph sz="quarter" idx="4294967295"/>
          </p:nvPr>
        </p:nvSpPr>
        <p:spPr>
          <a:xfrm>
            <a:off x="5385047" y="2206625"/>
            <a:ext cx="4923723" cy="3951288"/>
          </a:xfrm>
        </p:spPr>
        <p:txBody>
          <a:bodyPr>
            <a:normAutofit/>
          </a:bodyPr>
          <a:lstStyle/>
          <a:p>
            <a:pPr marL="0" lvl="1" indent="0">
              <a:buNone/>
            </a:pPr>
            <a:r>
              <a:rPr lang="en-GB" b="1" dirty="0">
                <a:solidFill>
                  <a:srgbClr val="006600"/>
                </a:solidFill>
              </a:rPr>
              <a:t>PEFC: Bottom up approach</a:t>
            </a:r>
            <a:endParaRPr lang="en-GB" dirty="0">
              <a:solidFill>
                <a:srgbClr val="006600"/>
              </a:solidFill>
            </a:endParaRPr>
          </a:p>
          <a:p>
            <a:pPr marL="342900" lvl="1" indent="-342900">
              <a:buFontTx/>
              <a:buChar char="•"/>
            </a:pPr>
            <a:r>
              <a:rPr lang="en-GB" dirty="0"/>
              <a:t>National standards</a:t>
            </a:r>
            <a:r>
              <a:rPr lang="en-GB" dirty="0">
                <a:solidFill>
                  <a:srgbClr val="FF0000"/>
                </a:solidFill>
              </a:rPr>
              <a:t> </a:t>
            </a:r>
            <a:r>
              <a:rPr lang="en-GB" dirty="0" smtClean="0"/>
              <a:t>developed </a:t>
            </a:r>
            <a:r>
              <a:rPr lang="en-GB" dirty="0"/>
              <a:t>and then evaluated against PEFC requirements</a:t>
            </a:r>
          </a:p>
          <a:p>
            <a:pPr marL="342900" lvl="1" indent="-342900">
              <a:buFontTx/>
              <a:buChar char="•"/>
            </a:pPr>
            <a:r>
              <a:rPr lang="en-GB" dirty="0"/>
              <a:t>Certification only against endorsed national standards</a:t>
            </a:r>
          </a:p>
          <a:p>
            <a:pPr marL="342900" lvl="1" indent="-342900">
              <a:buFontTx/>
              <a:buChar char="•"/>
            </a:pPr>
            <a:r>
              <a:rPr lang="en-GB" dirty="0"/>
              <a:t>Accreditation carried out by national accreditation bodies</a:t>
            </a:r>
            <a:endParaRPr lang="en-US" dirty="0"/>
          </a:p>
          <a:p>
            <a:pPr marL="342900" lvl="1" indent="-342900">
              <a:buFontTx/>
              <a:buChar char="•"/>
            </a:pPr>
            <a:endParaRPr lang="en-GB" dirty="0" smtClean="0"/>
          </a:p>
          <a:p>
            <a:pPr marL="342900" lvl="1" indent="-342900">
              <a:buFontTx/>
              <a:buChar char="•"/>
            </a:pPr>
            <a:endParaRPr lang="en-GB" dirty="0" smtClean="0"/>
          </a:p>
          <a:p>
            <a:endParaRPr lang="en-GB" dirty="0"/>
          </a:p>
        </p:txBody>
      </p:sp>
      <p:sp>
        <p:nvSpPr>
          <p:cNvPr id="3" name="Slide Number Placeholder 2"/>
          <p:cNvSpPr>
            <a:spLocks noGrp="1"/>
          </p:cNvSpPr>
          <p:nvPr>
            <p:ph type="sldNum" sz="quarter" idx="12"/>
          </p:nvPr>
        </p:nvSpPr>
        <p:spPr/>
        <p:txBody>
          <a:bodyPr/>
          <a:lstStyle/>
          <a:p>
            <a:fld id="{E4D32A41-D18F-442E-A9D4-18F3FD27B302}" type="slidenum">
              <a:rPr lang="zh-TW" altLang="en-US" smtClean="0"/>
              <a:t>33</a:t>
            </a:fld>
            <a:endParaRPr lang="zh-TW" altLang="en-US"/>
          </a:p>
        </p:txBody>
      </p:sp>
    </p:spTree>
    <p:extLst>
      <p:ext uri="{BB962C8B-B14F-4D97-AF65-F5344CB8AC3E}">
        <p14:creationId xmlns:p14="http://schemas.microsoft.com/office/powerpoint/2010/main" val="55823683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337457" y="1164771"/>
            <a:ext cx="8229600" cy="1143000"/>
          </a:xfrm>
        </p:spPr>
        <p:txBody>
          <a:bodyPr/>
          <a:lstStyle/>
          <a:p>
            <a:pPr eaLnBrk="1" hangingPunct="1"/>
            <a:r>
              <a:rPr lang="en-US" dirty="0">
                <a:solidFill>
                  <a:srgbClr val="006600"/>
                </a:solidFill>
                <a:ea typeface="ヒラギノ角ゴ Pro W3" charset="0"/>
              </a:rPr>
              <a:t>Summary</a:t>
            </a:r>
          </a:p>
        </p:txBody>
      </p:sp>
      <p:sp>
        <p:nvSpPr>
          <p:cNvPr id="25603" name="Rectangle 3"/>
          <p:cNvSpPr>
            <a:spLocks noGrp="1" noChangeArrowheads="1"/>
          </p:cNvSpPr>
          <p:nvPr>
            <p:ph idx="1"/>
          </p:nvPr>
        </p:nvSpPr>
        <p:spPr>
          <a:xfrm>
            <a:off x="337456" y="2206625"/>
            <a:ext cx="11487113" cy="4525963"/>
          </a:xfrm>
        </p:spPr>
        <p:txBody>
          <a:bodyPr>
            <a:normAutofit/>
          </a:bodyPr>
          <a:lstStyle/>
          <a:p>
            <a:pPr eaLnBrk="1" hangingPunct="1"/>
            <a:r>
              <a:rPr lang="en-GB" sz="2400" dirty="0">
                <a:ea typeface="ヒラギノ角ゴ Pro W3" charset="0"/>
              </a:rPr>
              <a:t>Certification is a tool linking producers of forest products </a:t>
            </a:r>
            <a:r>
              <a:rPr lang="en-GB" sz="2400" dirty="0" smtClean="0">
                <a:ea typeface="ヒラギノ角ゴ Pro W3" charset="0"/>
              </a:rPr>
              <a:t>with consumers </a:t>
            </a:r>
            <a:r>
              <a:rPr lang="en-GB" sz="2400" dirty="0">
                <a:ea typeface="ヒラギノ角ゴ Pro W3" charset="0"/>
              </a:rPr>
              <a:t>of forest </a:t>
            </a:r>
            <a:r>
              <a:rPr lang="en-GB" sz="2400" dirty="0" smtClean="0">
                <a:ea typeface="ヒラギノ角ゴ Pro W3" charset="0"/>
              </a:rPr>
              <a:t>products.</a:t>
            </a:r>
            <a:endParaRPr lang="en-GB" sz="2400" dirty="0">
              <a:ea typeface="ヒラギノ角ゴ Pro W3" charset="0"/>
            </a:endParaRPr>
          </a:p>
          <a:p>
            <a:pPr eaLnBrk="1" hangingPunct="1"/>
            <a:r>
              <a:rPr lang="en-GB" sz="2400" dirty="0" smtClean="0">
                <a:ea typeface="ヒラギノ角ゴ Pro W3" charset="0"/>
              </a:rPr>
              <a:t>It aims </a:t>
            </a:r>
            <a:r>
              <a:rPr lang="en-GB" sz="2400" dirty="0">
                <a:ea typeface="ヒラギノ角ゴ Pro W3" charset="0"/>
              </a:rPr>
              <a:t>to deliver	</a:t>
            </a:r>
          </a:p>
          <a:p>
            <a:pPr lvl="1" eaLnBrk="1" hangingPunct="1">
              <a:buSzPct val="80000"/>
              <a:buFont typeface="Wingdings" panose="05000000000000000000" pitchFamily="2" charset="2"/>
              <a:buChar char="§"/>
            </a:pPr>
            <a:r>
              <a:rPr lang="en-GB" dirty="0" smtClean="0">
                <a:ea typeface="ヒラギノ角ゴ Pro W3" charset="0"/>
              </a:rPr>
              <a:t>Recognition of </a:t>
            </a:r>
            <a:r>
              <a:rPr lang="en-GB" dirty="0">
                <a:ea typeface="ヒラギノ角ゴ Pro W3" charset="0"/>
              </a:rPr>
              <a:t>good practice for producers</a:t>
            </a:r>
          </a:p>
          <a:p>
            <a:pPr lvl="1" eaLnBrk="1" hangingPunct="1">
              <a:buSzPct val="80000"/>
              <a:buFont typeface="Wingdings" panose="05000000000000000000" pitchFamily="2" charset="2"/>
              <a:buChar char="§"/>
            </a:pPr>
            <a:r>
              <a:rPr lang="en-GB" dirty="0" smtClean="0">
                <a:ea typeface="ヒラギノ角ゴ Pro W3" charset="0"/>
              </a:rPr>
              <a:t>Assurance  </a:t>
            </a:r>
            <a:r>
              <a:rPr lang="en-GB" dirty="0">
                <a:ea typeface="ヒラギノ角ゴ Pro W3" charset="0"/>
              </a:rPr>
              <a:t>of responsible sourcing for retailers and consumers</a:t>
            </a:r>
          </a:p>
          <a:p>
            <a:pPr eaLnBrk="1" hangingPunct="1"/>
            <a:r>
              <a:rPr lang="en-GB" sz="2400" dirty="0" smtClean="0">
                <a:ea typeface="ヒラギノ角ゴ Pro W3" charset="0"/>
              </a:rPr>
              <a:t>Credibility </a:t>
            </a:r>
            <a:r>
              <a:rPr lang="en-GB" sz="2400" dirty="0">
                <a:ea typeface="ヒラギノ角ゴ Pro W3" charset="0"/>
              </a:rPr>
              <a:t>is maintained by using independent certification bodies, who are accredited by a wider group of </a:t>
            </a:r>
            <a:r>
              <a:rPr lang="en-GB" sz="2400" dirty="0" smtClean="0">
                <a:ea typeface="ヒラギノ角ゴ Pro W3" charset="0"/>
              </a:rPr>
              <a:t>stakeholders.</a:t>
            </a:r>
            <a:endParaRPr lang="en-GB" sz="2400" dirty="0">
              <a:ea typeface="ヒラギノ角ゴ Pro W3" charset="0"/>
            </a:endParaRPr>
          </a:p>
          <a:p>
            <a:pPr eaLnBrk="1" hangingPunct="1"/>
            <a:r>
              <a:rPr lang="en-GB" sz="2400" dirty="0" smtClean="0">
                <a:ea typeface="ヒラギノ角ゴ Pro W3" charset="0"/>
              </a:rPr>
              <a:t>Certification is a useful </a:t>
            </a:r>
            <a:r>
              <a:rPr lang="en-GB" sz="2400" dirty="0">
                <a:ea typeface="ヒラギノ角ゴ Pro W3" charset="0"/>
              </a:rPr>
              <a:t>tool to meet legislative requirements such as the EU Timber Regulation and US </a:t>
            </a:r>
            <a:r>
              <a:rPr lang="en-GB" sz="2400" dirty="0" err="1">
                <a:ea typeface="ヒラギノ角ゴ Pro W3" charset="0"/>
              </a:rPr>
              <a:t>Lacey</a:t>
            </a:r>
            <a:r>
              <a:rPr lang="en-GB" sz="2400" dirty="0">
                <a:ea typeface="ヒラギノ角ゴ Pro W3" charset="0"/>
              </a:rPr>
              <a:t> </a:t>
            </a:r>
            <a:r>
              <a:rPr lang="en-GB" sz="2400" dirty="0" smtClean="0">
                <a:ea typeface="ヒラギノ角ゴ Pro W3" charset="0"/>
              </a:rPr>
              <a:t>Act.</a:t>
            </a:r>
            <a:endParaRPr lang="en-GB" sz="2400" dirty="0">
              <a:ea typeface="ヒラギノ角ゴ Pro W3" charset="0"/>
            </a:endParaRPr>
          </a:p>
          <a:p>
            <a:pPr lvl="1" eaLnBrk="1" hangingPunct="1">
              <a:lnSpc>
                <a:spcPct val="90000"/>
              </a:lnSpc>
              <a:buFontTx/>
              <a:buNone/>
            </a:pPr>
            <a:endParaRPr lang="en-GB" dirty="0">
              <a:latin typeface="Arial" charset="0"/>
              <a:ea typeface="ヒラギノ角ゴ Pro W3" charset="0"/>
            </a:endParaRPr>
          </a:p>
        </p:txBody>
      </p:sp>
      <p:sp>
        <p:nvSpPr>
          <p:cNvPr id="2" name="Slide Number Placeholder 1"/>
          <p:cNvSpPr>
            <a:spLocks noGrp="1"/>
          </p:cNvSpPr>
          <p:nvPr>
            <p:ph type="sldNum" sz="quarter" idx="12"/>
          </p:nvPr>
        </p:nvSpPr>
        <p:spPr/>
        <p:txBody>
          <a:bodyPr/>
          <a:lstStyle/>
          <a:p>
            <a:fld id="{E4D32A41-D18F-442E-A9D4-18F3FD27B302}" type="slidenum">
              <a:rPr lang="zh-TW" altLang="en-US" smtClean="0"/>
              <a:t>34</a:t>
            </a:fld>
            <a:endParaRPr lang="zh-TW" altLang="en-US"/>
          </a:p>
        </p:txBody>
      </p:sp>
    </p:spTree>
    <p:extLst>
      <p:ext uri="{BB962C8B-B14F-4D97-AF65-F5344CB8AC3E}">
        <p14:creationId xmlns:p14="http://schemas.microsoft.com/office/powerpoint/2010/main" val="277983634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a:xfrm>
            <a:off x="1" y="180221"/>
            <a:ext cx="12191999" cy="1608826"/>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de-DE">
              <a:solidFill>
                <a:prstClr val="black"/>
              </a:solidFill>
            </a:endParaRPr>
          </a:p>
        </p:txBody>
      </p:sp>
      <p:sp>
        <p:nvSpPr>
          <p:cNvPr id="3" name="Untertitel 2"/>
          <p:cNvSpPr>
            <a:spLocks noGrp="1"/>
          </p:cNvSpPr>
          <p:nvPr>
            <p:ph type="subTitle" idx="1"/>
          </p:nvPr>
        </p:nvSpPr>
        <p:spPr>
          <a:xfrm>
            <a:off x="503584" y="1789047"/>
            <a:ext cx="11360429" cy="1901384"/>
          </a:xfrm>
        </p:spPr>
        <p:txBody>
          <a:bodyPr>
            <a:normAutofit/>
          </a:bodyPr>
          <a:lstStyle/>
          <a:p>
            <a:r>
              <a:rPr lang="en-US" dirty="0" smtClean="0">
                <a:cs typeface="Times New Roman" panose="02020603050405020304" pitchFamily="18" charset="0"/>
              </a:rPr>
              <a:t>All omissions, inaccuracies or views expressed in this document do not necessarily represent the views of BMZ. Furthermore changes may have been made to the original material by the conductors of this training. </a:t>
            </a:r>
          </a:p>
          <a:p>
            <a:r>
              <a:rPr lang="en-US" dirty="0" smtClean="0">
                <a:cs typeface="Times New Roman" panose="02020603050405020304" pitchFamily="18" charset="0"/>
              </a:rPr>
              <a:t>The material is available for download </a:t>
            </a:r>
            <a:r>
              <a:rPr lang="en-US" dirty="0">
                <a:cs typeface="Times New Roman" panose="02020603050405020304" pitchFamily="18" charset="0"/>
              </a:rPr>
              <a:t>at </a:t>
            </a:r>
            <a:r>
              <a:rPr lang="en-US" dirty="0">
                <a:solidFill>
                  <a:srgbClr val="C00000"/>
                </a:solidFill>
                <a:cs typeface="Times New Roman" panose="02020603050405020304" pitchFamily="18" charset="0"/>
              </a:rPr>
              <a:t>http://capacity4dev.ec.europa.eu/public-flegt/documents?gterm[0]=</a:t>
            </a:r>
            <a:r>
              <a:rPr lang="en-US" dirty="0" smtClean="0">
                <a:solidFill>
                  <a:srgbClr val="C00000"/>
                </a:solidFill>
                <a:cs typeface="Times New Roman" panose="02020603050405020304" pitchFamily="18" charset="0"/>
              </a:rPr>
              <a:t>2144</a:t>
            </a:r>
            <a:r>
              <a:rPr lang="en-US" dirty="0" smtClean="0">
                <a:cs typeface="Times New Roman" panose="02020603050405020304" pitchFamily="18" charset="0"/>
              </a:rPr>
              <a:t>.</a:t>
            </a:r>
            <a:endParaRPr lang="de-DE" dirty="0"/>
          </a:p>
        </p:txBody>
      </p:sp>
      <p:sp>
        <p:nvSpPr>
          <p:cNvPr id="4" name="Textfeld 3"/>
          <p:cNvSpPr txBox="1"/>
          <p:nvPr/>
        </p:nvSpPr>
        <p:spPr>
          <a:xfrm>
            <a:off x="503584" y="561411"/>
            <a:ext cx="9263270" cy="830997"/>
          </a:xfrm>
          <a:prstGeom prst="rect">
            <a:avLst/>
          </a:prstGeom>
          <a:solidFill>
            <a:schemeClr val="bg1"/>
          </a:solidFill>
        </p:spPr>
        <p:txBody>
          <a:bodyPr wrap="square" rtlCol="0">
            <a:spAutoFit/>
          </a:bodyPr>
          <a:lstStyle/>
          <a:p>
            <a:r>
              <a:rPr lang="en-US" sz="2400" dirty="0" smtClean="0">
                <a:solidFill>
                  <a:prstClr val="black"/>
                </a:solidFill>
                <a:cs typeface="Times New Roman" panose="02020603050405020304" pitchFamily="18" charset="0"/>
              </a:rPr>
              <a:t>The </a:t>
            </a:r>
            <a:r>
              <a:rPr lang="en-US" sz="2400" dirty="0">
                <a:solidFill>
                  <a:prstClr val="black"/>
                </a:solidFill>
                <a:cs typeface="Times New Roman" panose="02020603050405020304" pitchFamily="18" charset="0"/>
              </a:rPr>
              <a:t>development of this training material was financed by the </a:t>
            </a:r>
            <a:endParaRPr lang="en-US" sz="2400" dirty="0" smtClean="0">
              <a:solidFill>
                <a:prstClr val="black"/>
              </a:solidFill>
              <a:cs typeface="Times New Roman" panose="02020603050405020304" pitchFamily="18" charset="0"/>
            </a:endParaRPr>
          </a:p>
          <a:p>
            <a:r>
              <a:rPr lang="en-US" sz="2400" dirty="0" smtClean="0">
                <a:solidFill>
                  <a:prstClr val="black"/>
                </a:solidFill>
                <a:cs typeface="Times New Roman" panose="02020603050405020304" pitchFamily="18" charset="0"/>
              </a:rPr>
              <a:t>German </a:t>
            </a:r>
            <a:r>
              <a:rPr lang="en-US" sz="2400" dirty="0">
                <a:solidFill>
                  <a:prstClr val="black"/>
                </a:solidFill>
                <a:cs typeface="Times New Roman" panose="02020603050405020304" pitchFamily="18" charset="0"/>
              </a:rPr>
              <a:t>Ministry for Economic Cooperation and Development (BMZ</a:t>
            </a:r>
            <a:r>
              <a:rPr lang="en-US" sz="2400" dirty="0" smtClean="0">
                <a:solidFill>
                  <a:prstClr val="black"/>
                </a:solidFill>
                <a:cs typeface="Times New Roman" panose="02020603050405020304" pitchFamily="18" charset="0"/>
              </a:rPr>
              <a:t>)</a:t>
            </a:r>
          </a:p>
        </p:txBody>
      </p:sp>
      <p:pic>
        <p:nvPicPr>
          <p:cNvPr id="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74089" y="339245"/>
            <a:ext cx="2385389" cy="1329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382197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386575" y="1188035"/>
            <a:ext cx="8229600" cy="1143000"/>
          </a:xfrm>
        </p:spPr>
        <p:txBody>
          <a:bodyPr/>
          <a:lstStyle/>
          <a:p>
            <a:pPr eaLnBrk="1" hangingPunct="1"/>
            <a:r>
              <a:rPr lang="en-GB" dirty="0">
                <a:solidFill>
                  <a:srgbClr val="006600"/>
                </a:solidFill>
                <a:ea typeface="ヒラギノ角ゴ Pro W3" charset="0"/>
              </a:rPr>
              <a:t>Historical </a:t>
            </a:r>
            <a:r>
              <a:rPr lang="en-GB" dirty="0" smtClean="0">
                <a:solidFill>
                  <a:srgbClr val="006600"/>
                </a:solidFill>
                <a:ea typeface="ヒラギノ角ゴ Pro W3" charset="0"/>
              </a:rPr>
              <a:t>context (2/2)</a:t>
            </a:r>
            <a:endParaRPr lang="en-US" dirty="0">
              <a:solidFill>
                <a:srgbClr val="006600"/>
              </a:solidFill>
              <a:ea typeface="ヒラギノ角ゴ Pro W3" charset="0"/>
            </a:endParaRPr>
          </a:p>
        </p:txBody>
      </p:sp>
      <p:sp>
        <p:nvSpPr>
          <p:cNvPr id="10243" name="Rectangle 3"/>
          <p:cNvSpPr>
            <a:spLocks noGrp="1" noChangeArrowheads="1"/>
          </p:cNvSpPr>
          <p:nvPr>
            <p:ph idx="1"/>
          </p:nvPr>
        </p:nvSpPr>
        <p:spPr>
          <a:xfrm>
            <a:off x="386575" y="2206625"/>
            <a:ext cx="7474890" cy="4525963"/>
          </a:xfrm>
          <a:noFill/>
        </p:spPr>
        <p:txBody>
          <a:bodyPr/>
          <a:lstStyle/>
          <a:p>
            <a:pPr eaLnBrk="1" hangingPunct="1">
              <a:spcBef>
                <a:spcPct val="50000"/>
              </a:spcBef>
            </a:pPr>
            <a:r>
              <a:rPr lang="en-US" sz="2400" dirty="0">
                <a:ea typeface="ヒラギノ角ゴ Pro W3" charset="0"/>
              </a:rPr>
              <a:t>Governments appeared unable or unwilling to address deforestation</a:t>
            </a:r>
            <a:endParaRPr lang="en-GB" sz="2400" dirty="0">
              <a:ea typeface="ヒラギノ角ゴ Pro W3" charset="0"/>
            </a:endParaRPr>
          </a:p>
          <a:p>
            <a:pPr eaLnBrk="1" hangingPunct="1">
              <a:spcBef>
                <a:spcPct val="50000"/>
              </a:spcBef>
            </a:pPr>
            <a:r>
              <a:rPr lang="en-US" sz="2400" dirty="0">
                <a:ea typeface="ヒラギノ角ゴ Pro W3" charset="0"/>
              </a:rPr>
              <a:t>NGOs had promoted boycotts, but with little positive </a:t>
            </a:r>
            <a:r>
              <a:rPr lang="en-US" sz="2400" dirty="0" smtClean="0">
                <a:ea typeface="ヒラギノ角ゴ Pro W3" charset="0"/>
              </a:rPr>
              <a:t>impact.  </a:t>
            </a:r>
            <a:r>
              <a:rPr lang="en-US" sz="2400" dirty="0">
                <a:ea typeface="ヒラギノ角ゴ Pro W3" charset="0"/>
              </a:rPr>
              <a:t>Therefore they were open to other ways to stop deforestation</a:t>
            </a:r>
          </a:p>
          <a:p>
            <a:pPr eaLnBrk="1" hangingPunct="1">
              <a:spcBef>
                <a:spcPct val="50000"/>
              </a:spcBef>
            </a:pPr>
            <a:r>
              <a:rPr lang="en-US" sz="2400" dirty="0">
                <a:ea typeface="ヒラギノ角ゴ Pro W3" charset="0"/>
              </a:rPr>
              <a:t>Forest industries argued that not all forest management was destructive</a:t>
            </a:r>
          </a:p>
          <a:p>
            <a:pPr eaLnBrk="1" hangingPunct="1">
              <a:spcBef>
                <a:spcPct val="50000"/>
              </a:spcBef>
            </a:pPr>
            <a:r>
              <a:rPr lang="en-US" sz="2400" dirty="0">
                <a:ea typeface="ヒラギノ角ゴ Pro W3" charset="0"/>
              </a:rPr>
              <a:t>Retailers recognized the need to manage their supply base more responsibly and purchase from well-managed forests</a:t>
            </a:r>
          </a:p>
          <a:p>
            <a:pPr eaLnBrk="1" hangingPunct="1">
              <a:lnSpc>
                <a:spcPct val="80000"/>
              </a:lnSpc>
              <a:spcBef>
                <a:spcPct val="50000"/>
              </a:spcBef>
            </a:pPr>
            <a:endParaRPr lang="en-GB" sz="2600" dirty="0">
              <a:latin typeface="Arial" charset="0"/>
              <a:ea typeface="ヒラギノ角ゴ Pro W3" charset="0"/>
            </a:endParaRPr>
          </a:p>
          <a:p>
            <a:pPr eaLnBrk="1" hangingPunct="1">
              <a:lnSpc>
                <a:spcPct val="80000"/>
              </a:lnSpc>
              <a:spcBef>
                <a:spcPct val="50000"/>
              </a:spcBef>
            </a:pPr>
            <a:endParaRPr lang="en-US" sz="2600" dirty="0">
              <a:latin typeface="Arial" charset="0"/>
              <a:ea typeface="ヒラギノ角ゴ Pro W3" charset="0"/>
            </a:endParaRPr>
          </a:p>
        </p:txBody>
      </p:sp>
      <p:sp>
        <p:nvSpPr>
          <p:cNvPr id="2" name="Slide Number Placeholder 1"/>
          <p:cNvSpPr>
            <a:spLocks noGrp="1"/>
          </p:cNvSpPr>
          <p:nvPr>
            <p:ph type="sldNum" sz="quarter" idx="12"/>
          </p:nvPr>
        </p:nvSpPr>
        <p:spPr/>
        <p:txBody>
          <a:bodyPr/>
          <a:lstStyle/>
          <a:p>
            <a:fld id="{E4D32A41-D18F-442E-A9D4-18F3FD27B302}" type="slidenum">
              <a:rPr lang="zh-TW" altLang="en-US" smtClean="0"/>
              <a:t>4</a:t>
            </a:fld>
            <a:endParaRPr lang="zh-TW" altLang="en-US"/>
          </a:p>
        </p:txBody>
      </p:sp>
      <p:grpSp>
        <p:nvGrpSpPr>
          <p:cNvPr id="6" name="Gruppieren 5"/>
          <p:cNvGrpSpPr/>
          <p:nvPr/>
        </p:nvGrpSpPr>
        <p:grpSpPr>
          <a:xfrm>
            <a:off x="8942118" y="2108393"/>
            <a:ext cx="3249882" cy="4375511"/>
            <a:chOff x="8942118" y="2108393"/>
            <a:chExt cx="3249882" cy="4375511"/>
          </a:xfrm>
        </p:grpSpPr>
        <p:pic>
          <p:nvPicPr>
            <p:cNvPr id="3" name="Grafik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42118" y="2108393"/>
              <a:ext cx="3249881" cy="2167021"/>
            </a:xfrm>
            <a:prstGeom prst="rect">
              <a:avLst/>
            </a:prstGeom>
          </p:spPr>
        </p:pic>
        <p:pic>
          <p:nvPicPr>
            <p:cNvPr id="4" name="Grafik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42118" y="4310281"/>
              <a:ext cx="3249882" cy="2173623"/>
            </a:xfrm>
            <a:prstGeom prst="rect">
              <a:avLst/>
            </a:prstGeom>
          </p:spPr>
        </p:pic>
      </p:grpSp>
      <p:sp>
        <p:nvSpPr>
          <p:cNvPr id="5" name="Textfeld 4"/>
          <p:cNvSpPr txBox="1"/>
          <p:nvPr/>
        </p:nvSpPr>
        <p:spPr>
          <a:xfrm>
            <a:off x="8942117" y="4064060"/>
            <a:ext cx="1698171" cy="246221"/>
          </a:xfrm>
          <a:prstGeom prst="rect">
            <a:avLst/>
          </a:prstGeom>
          <a:noFill/>
        </p:spPr>
        <p:txBody>
          <a:bodyPr wrap="square" rtlCol="0">
            <a:spAutoFit/>
          </a:bodyPr>
          <a:lstStyle/>
          <a:p>
            <a:r>
              <a:rPr lang="de-DE" sz="1000" dirty="0" smtClean="0">
                <a:solidFill>
                  <a:schemeClr val="bg1"/>
                </a:solidFill>
              </a:rPr>
              <a:t>© Greenpeace Germany</a:t>
            </a:r>
            <a:endParaRPr lang="de-DE" sz="1000" dirty="0">
              <a:solidFill>
                <a:schemeClr val="bg1"/>
              </a:solidFill>
            </a:endParaRPr>
          </a:p>
        </p:txBody>
      </p:sp>
      <p:sp>
        <p:nvSpPr>
          <p:cNvPr id="10" name="Textfeld 9"/>
          <p:cNvSpPr txBox="1"/>
          <p:nvPr/>
        </p:nvSpPr>
        <p:spPr>
          <a:xfrm>
            <a:off x="8942118" y="6237683"/>
            <a:ext cx="1698171" cy="246221"/>
          </a:xfrm>
          <a:prstGeom prst="rect">
            <a:avLst/>
          </a:prstGeom>
          <a:noFill/>
        </p:spPr>
        <p:txBody>
          <a:bodyPr wrap="square" rtlCol="0">
            <a:spAutoFit/>
          </a:bodyPr>
          <a:lstStyle/>
          <a:p>
            <a:r>
              <a:rPr lang="de-DE" sz="1000" dirty="0" smtClean="0">
                <a:solidFill>
                  <a:schemeClr val="bg1"/>
                </a:solidFill>
              </a:rPr>
              <a:t>© Greenpeace Germany</a:t>
            </a:r>
            <a:endParaRPr lang="de-DE" sz="1000" dirty="0">
              <a:solidFill>
                <a:schemeClr val="bg1"/>
              </a:solidFill>
            </a:endParaRPr>
          </a:p>
        </p:txBody>
      </p:sp>
    </p:spTree>
    <p:extLst>
      <p:ext uri="{BB962C8B-B14F-4D97-AF65-F5344CB8AC3E}">
        <p14:creationId xmlns:p14="http://schemas.microsoft.com/office/powerpoint/2010/main" val="13198941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85897" y="1201372"/>
            <a:ext cx="8229600" cy="1143000"/>
          </a:xfrm>
        </p:spPr>
        <p:txBody>
          <a:bodyPr/>
          <a:lstStyle/>
          <a:p>
            <a:pPr eaLnBrk="1" hangingPunct="1"/>
            <a:r>
              <a:rPr lang="en-GB" dirty="0">
                <a:solidFill>
                  <a:srgbClr val="006600"/>
                </a:solidFill>
                <a:ea typeface="ヒラギノ角ゴ Pro W3" charset="0"/>
              </a:rPr>
              <a:t>Linking the forest to the market</a:t>
            </a:r>
            <a:endParaRPr lang="en-US" dirty="0">
              <a:solidFill>
                <a:srgbClr val="006600"/>
              </a:solidFill>
              <a:ea typeface="ヒラギノ角ゴ Pro W3" charset="0"/>
            </a:endParaRPr>
          </a:p>
        </p:txBody>
      </p:sp>
      <p:sp>
        <p:nvSpPr>
          <p:cNvPr id="11267" name="Rectangle 3"/>
          <p:cNvSpPr>
            <a:spLocks noGrp="1" noChangeArrowheads="1"/>
          </p:cNvSpPr>
          <p:nvPr>
            <p:ph idx="1"/>
          </p:nvPr>
        </p:nvSpPr>
        <p:spPr>
          <a:xfrm>
            <a:off x="385897" y="2206625"/>
            <a:ext cx="8229600" cy="4525963"/>
          </a:xfrm>
        </p:spPr>
        <p:txBody>
          <a:bodyPr/>
          <a:lstStyle/>
          <a:p>
            <a:r>
              <a:rPr lang="en-GB" dirty="0">
                <a:ea typeface="ヒラギノ角ゴ Pro W3" charset="0"/>
              </a:rPr>
              <a:t>A range of stakeholders realised that </a:t>
            </a:r>
            <a:br>
              <a:rPr lang="en-GB" dirty="0">
                <a:ea typeface="ヒラギノ角ゴ Pro W3" charset="0"/>
              </a:rPr>
            </a:br>
            <a:r>
              <a:rPr lang="en-GB" dirty="0">
                <a:ea typeface="ヒラギノ角ゴ Pro W3" charset="0"/>
              </a:rPr>
              <a:t>they had a common need - a credible mechanism for:</a:t>
            </a:r>
          </a:p>
          <a:p>
            <a:pPr lvl="1">
              <a:buFont typeface="Arial" panose="020B0604020202020204" pitchFamily="34" charset="0"/>
              <a:buChar char="•"/>
            </a:pPr>
            <a:r>
              <a:rPr lang="en-GB" dirty="0" smtClean="0">
                <a:ea typeface="ヒラギノ角ゴ Pro W3" charset="0"/>
              </a:rPr>
              <a:t>defining </a:t>
            </a:r>
            <a:r>
              <a:rPr lang="en-GB" dirty="0">
                <a:ea typeface="ヒラギノ角ゴ Pro W3" charset="0"/>
              </a:rPr>
              <a:t>good forest management </a:t>
            </a:r>
          </a:p>
          <a:p>
            <a:pPr lvl="1">
              <a:buFont typeface="Arial" panose="020B0604020202020204" pitchFamily="34" charset="0"/>
              <a:buChar char="•"/>
            </a:pPr>
            <a:r>
              <a:rPr lang="en-GB" dirty="0" smtClean="0">
                <a:ea typeface="ヒラギノ角ゴ Pro W3" charset="0"/>
              </a:rPr>
              <a:t>identifying </a:t>
            </a:r>
            <a:r>
              <a:rPr lang="en-GB" dirty="0">
                <a:ea typeface="ヒラギノ角ゴ Pro W3" charset="0"/>
              </a:rPr>
              <a:t>well-managed forests</a:t>
            </a:r>
          </a:p>
          <a:p>
            <a:pPr lvl="1">
              <a:buFont typeface="Arial" panose="020B0604020202020204" pitchFamily="34" charset="0"/>
              <a:buChar char="•"/>
            </a:pPr>
            <a:r>
              <a:rPr lang="en-GB" dirty="0" smtClean="0">
                <a:ea typeface="ヒラギノ角ゴ Pro W3" charset="0"/>
              </a:rPr>
              <a:t>sourcing </a:t>
            </a:r>
            <a:r>
              <a:rPr lang="en-GB" dirty="0">
                <a:ea typeface="ヒラギノ角ゴ Pro W3" charset="0"/>
              </a:rPr>
              <a:t>products from these forests</a:t>
            </a:r>
          </a:p>
          <a:p>
            <a:pPr eaLnBrk="1" hangingPunct="1"/>
            <a:endParaRPr lang="en-US" dirty="0">
              <a:latin typeface="Arial" charset="0"/>
              <a:ea typeface="ヒラギノ角ゴ Pro W3" charset="0"/>
            </a:endParaRPr>
          </a:p>
        </p:txBody>
      </p:sp>
      <p:sp>
        <p:nvSpPr>
          <p:cNvPr id="2" name="Slide Number Placeholder 1"/>
          <p:cNvSpPr>
            <a:spLocks noGrp="1"/>
          </p:cNvSpPr>
          <p:nvPr>
            <p:ph type="sldNum" sz="quarter" idx="12"/>
          </p:nvPr>
        </p:nvSpPr>
        <p:spPr/>
        <p:txBody>
          <a:bodyPr/>
          <a:lstStyle/>
          <a:p>
            <a:fld id="{E4D32A41-D18F-442E-A9D4-18F3FD27B302}" type="slidenum">
              <a:rPr lang="zh-TW" altLang="en-US" smtClean="0"/>
              <a:t>5</a:t>
            </a:fld>
            <a:endParaRPr lang="zh-TW" alt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5896" y="4514850"/>
            <a:ext cx="7153499" cy="2343150"/>
          </a:xfrm>
          <a:prstGeom prst="rect">
            <a:avLst/>
          </a:prstGeom>
        </p:spPr>
      </p:pic>
    </p:spTree>
    <p:extLst>
      <p:ext uri="{BB962C8B-B14F-4D97-AF65-F5344CB8AC3E}">
        <p14:creationId xmlns:p14="http://schemas.microsoft.com/office/powerpoint/2010/main" val="30469557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359228" y="1246977"/>
            <a:ext cx="8229600" cy="1143000"/>
          </a:xfrm>
        </p:spPr>
        <p:txBody>
          <a:bodyPr/>
          <a:lstStyle/>
          <a:p>
            <a:pPr eaLnBrk="1" hangingPunct="1"/>
            <a:r>
              <a:rPr lang="en-GB" dirty="0">
                <a:solidFill>
                  <a:srgbClr val="006600"/>
                </a:solidFill>
                <a:ea typeface="ヒラギノ角ゴ Pro W3" charset="0"/>
              </a:rPr>
              <a:t>A solution: Forest Certification</a:t>
            </a:r>
          </a:p>
        </p:txBody>
      </p:sp>
      <p:sp>
        <p:nvSpPr>
          <p:cNvPr id="12291" name="Rectangle 3"/>
          <p:cNvSpPr>
            <a:spLocks noGrp="1" noChangeArrowheads="1"/>
          </p:cNvSpPr>
          <p:nvPr>
            <p:ph idx="1"/>
          </p:nvPr>
        </p:nvSpPr>
        <p:spPr>
          <a:xfrm>
            <a:off x="359228" y="2206625"/>
            <a:ext cx="8229600" cy="4525963"/>
          </a:xfrm>
        </p:spPr>
        <p:txBody>
          <a:bodyPr>
            <a:normAutofit/>
          </a:bodyPr>
          <a:lstStyle/>
          <a:p>
            <a:pPr eaLnBrk="1" hangingPunct="1"/>
            <a:r>
              <a:rPr lang="en-GB" dirty="0" smtClean="0">
                <a:ea typeface="ヒラギノ角ゴ Pro W3" charset="0"/>
              </a:rPr>
              <a:t>A </a:t>
            </a:r>
            <a:r>
              <a:rPr lang="en-GB" dirty="0">
                <a:ea typeface="ヒラギノ角ゴ Pro W3" charset="0"/>
              </a:rPr>
              <a:t>process in which an independent organisation verifies that a forest holding is being managed in accordance with a specified standard.</a:t>
            </a:r>
          </a:p>
          <a:p>
            <a:pPr eaLnBrk="1" hangingPunct="1"/>
            <a:r>
              <a:rPr lang="en-GB" dirty="0">
                <a:ea typeface="ヒラギノ角ゴ Pro W3" charset="0"/>
              </a:rPr>
              <a:t>A means of informing customers and consumers about the origins of raw materials used in products.</a:t>
            </a:r>
          </a:p>
        </p:txBody>
      </p:sp>
      <p:sp>
        <p:nvSpPr>
          <p:cNvPr id="3" name="Slide Number Placeholder 2"/>
          <p:cNvSpPr>
            <a:spLocks noGrp="1"/>
          </p:cNvSpPr>
          <p:nvPr>
            <p:ph type="sldNum" sz="quarter" idx="12"/>
          </p:nvPr>
        </p:nvSpPr>
        <p:spPr/>
        <p:txBody>
          <a:bodyPr/>
          <a:lstStyle/>
          <a:p>
            <a:fld id="{E4D32A41-D18F-442E-A9D4-18F3FD27B302}" type="slidenum">
              <a:rPr lang="zh-TW" altLang="en-US" smtClean="0"/>
              <a:t>6</a:t>
            </a:fld>
            <a:endParaRPr lang="zh-TW" altLang="en-US"/>
          </a:p>
        </p:txBody>
      </p:sp>
      <p:grpSp>
        <p:nvGrpSpPr>
          <p:cNvPr id="6" name="Gruppieren 5"/>
          <p:cNvGrpSpPr/>
          <p:nvPr/>
        </p:nvGrpSpPr>
        <p:grpSpPr>
          <a:xfrm>
            <a:off x="325059" y="4657725"/>
            <a:ext cx="9648833" cy="2200275"/>
            <a:chOff x="325059" y="4657725"/>
            <a:chExt cx="9648833" cy="2200275"/>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5059" y="4657725"/>
              <a:ext cx="4581525" cy="2200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15683" y="4657725"/>
              <a:ext cx="1714500" cy="2200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 name="Grafik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666858" y="4657725"/>
              <a:ext cx="3307034" cy="2200275"/>
            </a:xfrm>
            <a:prstGeom prst="rect">
              <a:avLst/>
            </a:prstGeom>
          </p:spPr>
        </p:pic>
        <p:sp>
          <p:nvSpPr>
            <p:cNvPr id="4" name="Textfeld 3"/>
            <p:cNvSpPr txBox="1"/>
            <p:nvPr/>
          </p:nvSpPr>
          <p:spPr>
            <a:xfrm>
              <a:off x="6666858" y="6611779"/>
              <a:ext cx="3048210" cy="230832"/>
            </a:xfrm>
            <a:prstGeom prst="rect">
              <a:avLst/>
            </a:prstGeom>
            <a:noFill/>
          </p:spPr>
          <p:txBody>
            <a:bodyPr wrap="square" rtlCol="0">
              <a:spAutoFit/>
            </a:bodyPr>
            <a:lstStyle/>
            <a:p>
              <a:r>
                <a:rPr lang="de-DE" sz="900" noProof="1" smtClean="0">
                  <a:solidFill>
                    <a:schemeClr val="bg1"/>
                  </a:solidFill>
                  <a:latin typeface="Arial" panose="020B0604020202020204" pitchFamily="34" charset="0"/>
                  <a:cs typeface="Arial" panose="020B0604020202020204" pitchFamily="34" charset="0"/>
                </a:rPr>
                <a:t>© Sonia Chapelle / PEFC Belgium</a:t>
              </a:r>
              <a:endParaRPr lang="de-DE" sz="900" noProof="1">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083419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76200"/>
            <a:ext cx="12192000" cy="6934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AutoShape 24"/>
          <p:cNvSpPr>
            <a:spLocks noChangeArrowheads="1"/>
          </p:cNvSpPr>
          <p:nvPr/>
        </p:nvSpPr>
        <p:spPr bwMode="auto">
          <a:xfrm>
            <a:off x="5735960" y="5157195"/>
            <a:ext cx="216024" cy="576139"/>
          </a:xfrm>
          <a:prstGeom prst="downArrow">
            <a:avLst>
              <a:gd name="adj1" fmla="val 50000"/>
              <a:gd name="adj2" fmla="val 91728"/>
            </a:avLst>
          </a:prstGeom>
          <a:solidFill>
            <a:schemeClr val="bg1">
              <a:lumMod val="50000"/>
            </a:schemeClr>
          </a:solidFill>
          <a:ln w="9525">
            <a:noFill/>
            <a:miter lim="800000"/>
            <a:headEnd/>
            <a:tailEnd/>
          </a:ln>
        </p:spPr>
        <p:txBody>
          <a:bodyPr wrap="none" anchor="ctr"/>
          <a:lstStyle/>
          <a:p>
            <a:endParaRPr lang="en-US"/>
          </a:p>
        </p:txBody>
      </p:sp>
      <p:sp>
        <p:nvSpPr>
          <p:cNvPr id="19" name="AutoShape 34"/>
          <p:cNvSpPr>
            <a:spLocks noChangeArrowheads="1"/>
          </p:cNvSpPr>
          <p:nvPr/>
        </p:nvSpPr>
        <p:spPr bwMode="auto">
          <a:xfrm rot="4029649">
            <a:off x="4281622" y="4735750"/>
            <a:ext cx="244380" cy="1274932"/>
          </a:xfrm>
          <a:prstGeom prst="downArrow">
            <a:avLst>
              <a:gd name="adj1" fmla="val 50000"/>
              <a:gd name="adj2" fmla="val 91728"/>
            </a:avLst>
          </a:prstGeom>
          <a:solidFill>
            <a:srgbClr val="4597A0"/>
          </a:solidFill>
          <a:ln w="9525">
            <a:noFill/>
            <a:miter lim="800000"/>
            <a:headEnd/>
            <a:tailEnd/>
          </a:ln>
        </p:spPr>
        <p:txBody>
          <a:bodyPr wrap="none" anchor="ctr"/>
          <a:lstStyle/>
          <a:p>
            <a:endParaRPr lang="en-US"/>
          </a:p>
        </p:txBody>
      </p:sp>
      <p:pic>
        <p:nvPicPr>
          <p:cNvPr id="4" name="Picture 3" descr="producer.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847528" y="4262184"/>
            <a:ext cx="1999488" cy="1975104"/>
          </a:xfrm>
          <a:prstGeom prst="rect">
            <a:avLst/>
          </a:prstGeom>
        </p:spPr>
      </p:pic>
      <p:sp>
        <p:nvSpPr>
          <p:cNvPr id="5" name="Text Box 8"/>
          <p:cNvSpPr txBox="1">
            <a:spLocks noChangeArrowheads="1"/>
          </p:cNvSpPr>
          <p:nvPr/>
        </p:nvSpPr>
        <p:spPr bwMode="auto">
          <a:xfrm>
            <a:off x="1774826" y="892089"/>
            <a:ext cx="904766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ヒラギノ角ゴ Pro W3" charset="0"/>
                <a:cs typeface="ヒラギノ角ゴ Pro W3" charset="0"/>
              </a:defRPr>
            </a:lvl1pPr>
            <a:lvl2pPr marL="742950" indent="-285750" eaLnBrk="0" hangingPunct="0">
              <a:defRPr>
                <a:solidFill>
                  <a:schemeClr val="tx1"/>
                </a:solidFill>
                <a:latin typeface="Arial" charset="0"/>
                <a:ea typeface="ヒラギノ角ゴ Pro W3" charset="0"/>
                <a:cs typeface="ヒラギノ角ゴ Pro W3" charset="0"/>
              </a:defRPr>
            </a:lvl2pPr>
            <a:lvl3pPr marL="1143000" indent="-228600" eaLnBrk="0" hangingPunct="0">
              <a:defRPr>
                <a:solidFill>
                  <a:schemeClr val="tx1"/>
                </a:solidFill>
                <a:latin typeface="Arial" charset="0"/>
                <a:ea typeface="ヒラギノ角ゴ Pro W3" charset="0"/>
                <a:cs typeface="ヒラギノ角ゴ Pro W3" charset="0"/>
              </a:defRPr>
            </a:lvl3pPr>
            <a:lvl4pPr marL="1600200" indent="-228600" eaLnBrk="0" hangingPunct="0">
              <a:defRPr>
                <a:solidFill>
                  <a:schemeClr val="tx1"/>
                </a:solidFill>
                <a:latin typeface="Arial" charset="0"/>
                <a:ea typeface="ヒラギノ角ゴ Pro W3" charset="0"/>
                <a:cs typeface="ヒラギノ角ゴ Pro W3" charset="0"/>
              </a:defRPr>
            </a:lvl4pPr>
            <a:lvl5pPr marL="2057400" indent="-228600" eaLnBrk="0" hangingPunct="0">
              <a:defRPr>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a:spcBef>
                <a:spcPct val="50000"/>
              </a:spcBef>
            </a:pPr>
            <a:r>
              <a:rPr lang="en-US" sz="2200" b="1" dirty="0">
                <a:solidFill>
                  <a:srgbClr val="006600"/>
                </a:solidFill>
              </a:rPr>
              <a:t>The producer wants to send a message to the customer, or </a:t>
            </a:r>
            <a:r>
              <a:rPr lang="en-US" sz="2200" b="1" dirty="0" smtClean="0">
                <a:solidFill>
                  <a:srgbClr val="006600"/>
                </a:solidFill>
              </a:rPr>
              <a:t>client.</a:t>
            </a:r>
            <a:r>
              <a:rPr lang="en-US" sz="2200" b="1" dirty="0" smtClean="0"/>
              <a:t> </a:t>
            </a:r>
            <a:endParaRPr lang="en-US" sz="2200" b="1" dirty="0"/>
          </a:p>
        </p:txBody>
      </p:sp>
      <p:sp>
        <p:nvSpPr>
          <p:cNvPr id="6" name="AutoShape 16"/>
          <p:cNvSpPr>
            <a:spLocks noChangeArrowheads="1"/>
          </p:cNvSpPr>
          <p:nvPr/>
        </p:nvSpPr>
        <p:spPr bwMode="auto">
          <a:xfrm>
            <a:off x="4223792" y="5517232"/>
            <a:ext cx="3456384" cy="863600"/>
          </a:xfrm>
          <a:prstGeom prst="rightArrow">
            <a:avLst>
              <a:gd name="adj1" fmla="val 50000"/>
              <a:gd name="adj2" fmla="val 62546"/>
            </a:avLst>
          </a:prstGeom>
          <a:solidFill>
            <a:srgbClr val="4597A0"/>
          </a:solidFill>
          <a:ln w="9525">
            <a:noFill/>
            <a:miter lim="800000"/>
            <a:headEnd/>
            <a:tailEnd/>
          </a:ln>
        </p:spPr>
        <p:txBody>
          <a:bodyPr wrap="none" anchor="ctr"/>
          <a:lstStyle/>
          <a:p>
            <a:endParaRPr lang="en-US"/>
          </a:p>
        </p:txBody>
      </p:sp>
      <p:sp>
        <p:nvSpPr>
          <p:cNvPr id="7" name="Text Box 23"/>
          <p:cNvSpPr txBox="1">
            <a:spLocks noChangeArrowheads="1"/>
          </p:cNvSpPr>
          <p:nvPr/>
        </p:nvSpPr>
        <p:spPr bwMode="auto">
          <a:xfrm>
            <a:off x="4871865" y="5733256"/>
            <a:ext cx="187220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ヒラギノ角ゴ Pro W3" charset="0"/>
                <a:cs typeface="ヒラギノ角ゴ Pro W3" charset="0"/>
              </a:defRPr>
            </a:lvl1pPr>
            <a:lvl2pPr marL="742950" indent="-285750" eaLnBrk="0" hangingPunct="0">
              <a:defRPr>
                <a:solidFill>
                  <a:schemeClr val="tx1"/>
                </a:solidFill>
                <a:latin typeface="Arial" charset="0"/>
                <a:ea typeface="ヒラギノ角ゴ Pro W3" charset="0"/>
                <a:cs typeface="ヒラギノ角ゴ Pro W3" charset="0"/>
              </a:defRPr>
            </a:lvl2pPr>
            <a:lvl3pPr marL="1143000" indent="-228600" eaLnBrk="0" hangingPunct="0">
              <a:defRPr>
                <a:solidFill>
                  <a:schemeClr val="tx1"/>
                </a:solidFill>
                <a:latin typeface="Arial" charset="0"/>
                <a:ea typeface="ヒラギノ角ゴ Pro W3" charset="0"/>
                <a:cs typeface="ヒラギノ角ゴ Pro W3" charset="0"/>
              </a:defRPr>
            </a:lvl3pPr>
            <a:lvl4pPr marL="1600200" indent="-228600" eaLnBrk="0" hangingPunct="0">
              <a:defRPr>
                <a:solidFill>
                  <a:schemeClr val="tx1"/>
                </a:solidFill>
                <a:latin typeface="Arial" charset="0"/>
                <a:ea typeface="ヒラギノ角ゴ Pro W3" charset="0"/>
                <a:cs typeface="ヒラギノ角ゴ Pro W3" charset="0"/>
              </a:defRPr>
            </a:lvl4pPr>
            <a:lvl5pPr marL="2057400" indent="-228600" eaLnBrk="0" hangingPunct="0">
              <a:defRPr>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algn="ctr" eaLnBrk="1" hangingPunct="1">
              <a:spcBef>
                <a:spcPct val="50000"/>
              </a:spcBef>
            </a:pPr>
            <a:r>
              <a:rPr lang="en-GB" sz="2000" b="1" dirty="0"/>
              <a:t>MESSAGE</a:t>
            </a:r>
          </a:p>
        </p:txBody>
      </p:sp>
      <p:pic>
        <p:nvPicPr>
          <p:cNvPr id="8" name="Picture 7" descr="customer.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187881" y="4676712"/>
            <a:ext cx="2084832" cy="1560576"/>
          </a:xfrm>
          <a:prstGeom prst="rect">
            <a:avLst/>
          </a:prstGeom>
        </p:spPr>
      </p:pic>
      <p:sp>
        <p:nvSpPr>
          <p:cNvPr id="9" name="Rectangular Callout 8"/>
          <p:cNvSpPr/>
          <p:nvPr/>
        </p:nvSpPr>
        <p:spPr bwMode="auto">
          <a:xfrm>
            <a:off x="1991544" y="2795782"/>
            <a:ext cx="2088232" cy="1257250"/>
          </a:xfrm>
          <a:prstGeom prst="wedgeRectCallout">
            <a:avLst>
              <a:gd name="adj1" fmla="val -32591"/>
              <a:gd name="adj2" fmla="val 78534"/>
            </a:avLst>
          </a:prstGeom>
          <a:solidFill>
            <a:schemeClr val="bg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latin typeface="Arial" charset="0"/>
              <a:ea typeface="ヒラギノ角ゴ Pro W3" charset="-128"/>
            </a:endParaRPr>
          </a:p>
        </p:txBody>
      </p:sp>
      <p:sp>
        <p:nvSpPr>
          <p:cNvPr id="10" name="TextBox 9"/>
          <p:cNvSpPr txBox="1"/>
          <p:nvPr/>
        </p:nvSpPr>
        <p:spPr>
          <a:xfrm>
            <a:off x="2063552" y="2839855"/>
            <a:ext cx="2160240" cy="1354217"/>
          </a:xfrm>
          <a:prstGeom prst="rect">
            <a:avLst/>
          </a:prstGeom>
          <a:noFill/>
        </p:spPr>
        <p:txBody>
          <a:bodyPr wrap="square" rtlCol="0">
            <a:spAutoFit/>
          </a:bodyPr>
          <a:lstStyle/>
          <a:p>
            <a:r>
              <a:rPr lang="en-US" sz="1600" dirty="0"/>
              <a:t>The timber that I am selling you is</a:t>
            </a:r>
          </a:p>
          <a:p>
            <a:r>
              <a:rPr lang="en-US" sz="1600" dirty="0"/>
              <a:t>from sustainable </a:t>
            </a:r>
          </a:p>
          <a:p>
            <a:r>
              <a:rPr lang="en-US" sz="1600" dirty="0"/>
              <a:t>forest management!</a:t>
            </a:r>
            <a:endParaRPr lang="en-GB" sz="1600" dirty="0"/>
          </a:p>
          <a:p>
            <a:endParaRPr lang="en-US" dirty="0"/>
          </a:p>
        </p:txBody>
      </p:sp>
      <p:sp>
        <p:nvSpPr>
          <p:cNvPr id="11" name="Text Box 32"/>
          <p:cNvSpPr txBox="1">
            <a:spLocks noChangeArrowheads="1"/>
          </p:cNvSpPr>
          <p:nvPr/>
        </p:nvSpPr>
        <p:spPr bwMode="auto">
          <a:xfrm>
            <a:off x="1774826" y="1312773"/>
            <a:ext cx="889317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ヒラギノ角ゴ Pro W3" charset="0"/>
                <a:cs typeface="ヒラギノ角ゴ Pro W3" charset="0"/>
              </a:defRPr>
            </a:lvl1pPr>
            <a:lvl2pPr marL="742950" indent="-285750" eaLnBrk="0" hangingPunct="0">
              <a:defRPr>
                <a:solidFill>
                  <a:schemeClr val="tx1"/>
                </a:solidFill>
                <a:latin typeface="Arial" charset="0"/>
                <a:ea typeface="ヒラギノ角ゴ Pro W3" charset="0"/>
                <a:cs typeface="ヒラギノ角ゴ Pro W3" charset="0"/>
              </a:defRPr>
            </a:lvl2pPr>
            <a:lvl3pPr marL="1143000" indent="-228600" eaLnBrk="0" hangingPunct="0">
              <a:defRPr>
                <a:solidFill>
                  <a:schemeClr val="tx1"/>
                </a:solidFill>
                <a:latin typeface="Arial" charset="0"/>
                <a:ea typeface="ヒラギノ角ゴ Pro W3" charset="0"/>
                <a:cs typeface="ヒラギノ角ゴ Pro W3" charset="0"/>
              </a:defRPr>
            </a:lvl3pPr>
            <a:lvl4pPr marL="1600200" indent="-228600" eaLnBrk="0" hangingPunct="0">
              <a:defRPr>
                <a:solidFill>
                  <a:schemeClr val="tx1"/>
                </a:solidFill>
                <a:latin typeface="Arial" charset="0"/>
                <a:ea typeface="ヒラギノ角ゴ Pro W3" charset="0"/>
                <a:cs typeface="ヒラギノ角ゴ Pro W3" charset="0"/>
              </a:defRPr>
            </a:lvl4pPr>
            <a:lvl5pPr marL="2057400" indent="-228600" eaLnBrk="0" hangingPunct="0">
              <a:defRPr>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a:spcBef>
                <a:spcPct val="50000"/>
              </a:spcBef>
            </a:pPr>
            <a:r>
              <a:rPr lang="en-US" sz="2200" b="1" dirty="0">
                <a:solidFill>
                  <a:srgbClr val="006600"/>
                </a:solidFill>
              </a:rPr>
              <a:t>T</a:t>
            </a:r>
            <a:r>
              <a:rPr lang="en-US" sz="2200" b="1" dirty="0" smtClean="0">
                <a:solidFill>
                  <a:srgbClr val="006600"/>
                </a:solidFill>
              </a:rPr>
              <a:t>he </a:t>
            </a:r>
            <a:r>
              <a:rPr lang="en-US" sz="2200" b="1" dirty="0">
                <a:solidFill>
                  <a:srgbClr val="006600"/>
                </a:solidFill>
              </a:rPr>
              <a:t>consumer needs to be certain this message is </a:t>
            </a:r>
            <a:r>
              <a:rPr lang="en-US" sz="2200" b="1" dirty="0" smtClean="0">
                <a:solidFill>
                  <a:srgbClr val="006600"/>
                </a:solidFill>
              </a:rPr>
              <a:t>correct</a:t>
            </a:r>
            <a:r>
              <a:rPr lang="en-US" sz="2200" b="1" dirty="0" smtClean="0"/>
              <a:t>. </a:t>
            </a:r>
            <a:endParaRPr lang="en-US" sz="2200" b="1" i="1" dirty="0"/>
          </a:p>
        </p:txBody>
      </p:sp>
      <p:sp>
        <p:nvSpPr>
          <p:cNvPr id="12" name="Rectangular Callout 11"/>
          <p:cNvSpPr/>
          <p:nvPr/>
        </p:nvSpPr>
        <p:spPr bwMode="auto">
          <a:xfrm>
            <a:off x="8246198" y="2996952"/>
            <a:ext cx="2088232" cy="1257250"/>
          </a:xfrm>
          <a:prstGeom prst="wedgeRectCallout">
            <a:avLst>
              <a:gd name="adj1" fmla="val -32591"/>
              <a:gd name="adj2" fmla="val 78534"/>
            </a:avLst>
          </a:prstGeom>
          <a:solidFill>
            <a:schemeClr val="bg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latin typeface="Arial" charset="0"/>
              <a:ea typeface="ヒラギノ角ゴ Pro W3" charset="-128"/>
            </a:endParaRPr>
          </a:p>
        </p:txBody>
      </p:sp>
      <p:sp>
        <p:nvSpPr>
          <p:cNvPr id="13" name="TextBox 12"/>
          <p:cNvSpPr txBox="1"/>
          <p:nvPr/>
        </p:nvSpPr>
        <p:spPr>
          <a:xfrm>
            <a:off x="8320100" y="3036568"/>
            <a:ext cx="1907736" cy="1354217"/>
          </a:xfrm>
          <a:prstGeom prst="rect">
            <a:avLst/>
          </a:prstGeom>
          <a:noFill/>
        </p:spPr>
        <p:txBody>
          <a:bodyPr wrap="square" rtlCol="0">
            <a:spAutoFit/>
          </a:bodyPr>
          <a:lstStyle/>
          <a:p>
            <a:r>
              <a:rPr lang="en-US" sz="1600" dirty="0"/>
              <a:t>How do you </a:t>
            </a:r>
          </a:p>
          <a:p>
            <a:r>
              <a:rPr lang="en-US" sz="1600" dirty="0"/>
              <a:t>demonstrate that </a:t>
            </a:r>
            <a:br>
              <a:rPr lang="en-US" sz="1600" dirty="0"/>
            </a:br>
            <a:r>
              <a:rPr lang="en-US" sz="1600" dirty="0"/>
              <a:t>the timber has a sustainable origin?</a:t>
            </a:r>
          </a:p>
          <a:p>
            <a:endParaRPr lang="en-US" dirty="0"/>
          </a:p>
        </p:txBody>
      </p:sp>
      <p:sp>
        <p:nvSpPr>
          <p:cNvPr id="14" name="Text Box 33"/>
          <p:cNvSpPr txBox="1">
            <a:spLocks noChangeArrowheads="1"/>
          </p:cNvSpPr>
          <p:nvPr/>
        </p:nvSpPr>
        <p:spPr bwMode="auto">
          <a:xfrm>
            <a:off x="1774824" y="1709840"/>
            <a:ext cx="7924800" cy="430887"/>
          </a:xfrm>
          <a:prstGeom prst="rect">
            <a:avLst/>
          </a:prstGeom>
          <a:noFill/>
          <a:ln>
            <a:noFill/>
          </a:ln>
        </p:spPr>
        <p:txBody>
          <a:bodyPr>
            <a:spAutoFit/>
          </a:bodyPr>
          <a:lstStyle>
            <a:lvl1pPr eaLnBrk="0" hangingPunct="0">
              <a:defRPr>
                <a:solidFill>
                  <a:schemeClr val="tx1"/>
                </a:solidFill>
                <a:latin typeface="Arial" charset="0"/>
                <a:ea typeface="ヒラギノ角ゴ Pro W3" charset="0"/>
                <a:cs typeface="ヒラギノ角ゴ Pro W3" charset="0"/>
              </a:defRPr>
            </a:lvl1pPr>
            <a:lvl2pPr marL="742950" indent="-285750" eaLnBrk="0" hangingPunct="0">
              <a:defRPr>
                <a:solidFill>
                  <a:schemeClr val="tx1"/>
                </a:solidFill>
                <a:latin typeface="Arial" charset="0"/>
                <a:ea typeface="ヒラギノ角ゴ Pro W3" charset="0"/>
                <a:cs typeface="ヒラギノ角ゴ Pro W3" charset="0"/>
              </a:defRPr>
            </a:lvl2pPr>
            <a:lvl3pPr marL="1143000" indent="-228600" eaLnBrk="0" hangingPunct="0">
              <a:defRPr>
                <a:solidFill>
                  <a:schemeClr val="tx1"/>
                </a:solidFill>
                <a:latin typeface="Arial" charset="0"/>
                <a:ea typeface="ヒラギノ角ゴ Pro W3" charset="0"/>
                <a:cs typeface="ヒラギノ角ゴ Pro W3" charset="0"/>
              </a:defRPr>
            </a:lvl3pPr>
            <a:lvl4pPr marL="1600200" indent="-228600" eaLnBrk="0" hangingPunct="0">
              <a:defRPr>
                <a:solidFill>
                  <a:schemeClr val="tx1"/>
                </a:solidFill>
                <a:latin typeface="Arial" charset="0"/>
                <a:ea typeface="ヒラギノ角ゴ Pro W3" charset="0"/>
                <a:cs typeface="ヒラギノ角ゴ Pro W3" charset="0"/>
              </a:defRPr>
            </a:lvl4pPr>
            <a:lvl5pPr marL="2057400" indent="-228600" eaLnBrk="0" hangingPunct="0">
              <a:defRPr>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a:spcBef>
                <a:spcPct val="50000"/>
              </a:spcBef>
            </a:pPr>
            <a:r>
              <a:rPr lang="en-US" sz="2200" b="1" dirty="0">
                <a:solidFill>
                  <a:srgbClr val="006600"/>
                </a:solidFill>
              </a:rPr>
              <a:t>An </a:t>
            </a:r>
            <a:r>
              <a:rPr lang="en-US" sz="2200" b="1" i="1" dirty="0">
                <a:solidFill>
                  <a:srgbClr val="00B050"/>
                </a:solidFill>
              </a:rPr>
              <a:t>independent</a:t>
            </a:r>
            <a:r>
              <a:rPr lang="en-US" sz="2200" b="1" dirty="0">
                <a:solidFill>
                  <a:srgbClr val="006600"/>
                </a:solidFill>
              </a:rPr>
              <a:t> verification is </a:t>
            </a:r>
            <a:r>
              <a:rPr lang="en-US" sz="2200" b="1" dirty="0" err="1" smtClean="0">
                <a:solidFill>
                  <a:srgbClr val="006600"/>
                </a:solidFill>
              </a:rPr>
              <a:t>nec</a:t>
            </a:r>
            <a:r>
              <a:rPr lang="fr-FR" sz="2200" b="1" dirty="0" err="1" smtClean="0">
                <a:solidFill>
                  <a:srgbClr val="006600"/>
                </a:solidFill>
              </a:rPr>
              <a:t>essary</a:t>
            </a:r>
            <a:r>
              <a:rPr lang="fr-FR" sz="2200" b="1" dirty="0" smtClean="0"/>
              <a:t>.</a:t>
            </a:r>
            <a:r>
              <a:rPr lang="en-US" sz="2200" b="1" dirty="0" smtClean="0"/>
              <a:t> </a:t>
            </a:r>
            <a:endParaRPr lang="en-US" sz="2200" b="1" i="1" dirty="0"/>
          </a:p>
        </p:txBody>
      </p:sp>
      <p:pic>
        <p:nvPicPr>
          <p:cNvPr id="15" name="Picture 14" descr="indenpendent certifier.jp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871864" y="3873600"/>
            <a:ext cx="2011680" cy="1499616"/>
          </a:xfrm>
          <a:prstGeom prst="rect">
            <a:avLst/>
          </a:prstGeom>
        </p:spPr>
      </p:pic>
      <p:sp>
        <p:nvSpPr>
          <p:cNvPr id="16" name="Rectangular Callout 15"/>
          <p:cNvSpPr/>
          <p:nvPr/>
        </p:nvSpPr>
        <p:spPr bwMode="auto">
          <a:xfrm>
            <a:off x="5231905" y="2276872"/>
            <a:ext cx="2259943" cy="1224136"/>
          </a:xfrm>
          <a:prstGeom prst="wedgeRectCallout">
            <a:avLst>
              <a:gd name="adj1" fmla="val -32591"/>
              <a:gd name="adj2" fmla="val 78534"/>
            </a:avLst>
          </a:prstGeom>
          <a:solidFill>
            <a:schemeClr val="bg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latin typeface="Arial" charset="0"/>
              <a:ea typeface="ヒラギノ角ゴ Pro W3" charset="-128"/>
            </a:endParaRPr>
          </a:p>
        </p:txBody>
      </p:sp>
      <p:sp>
        <p:nvSpPr>
          <p:cNvPr id="17" name="TextBox 16"/>
          <p:cNvSpPr txBox="1"/>
          <p:nvPr/>
        </p:nvSpPr>
        <p:spPr>
          <a:xfrm>
            <a:off x="5245752" y="2424356"/>
            <a:ext cx="2232248" cy="830997"/>
          </a:xfrm>
          <a:prstGeom prst="rect">
            <a:avLst/>
          </a:prstGeom>
          <a:noFill/>
        </p:spPr>
        <p:txBody>
          <a:bodyPr wrap="square" rtlCol="0">
            <a:spAutoFit/>
          </a:bodyPr>
          <a:lstStyle/>
          <a:p>
            <a:r>
              <a:rPr lang="en-US" sz="1600" dirty="0"/>
              <a:t>Let</a:t>
            </a:r>
            <a:r>
              <a:rPr lang="fr-FR" sz="1600" dirty="0"/>
              <a:t>’</a:t>
            </a:r>
            <a:r>
              <a:rPr lang="en-US" sz="1600" dirty="0"/>
              <a:t>s check that your declaration corresponds to your practices</a:t>
            </a:r>
          </a:p>
        </p:txBody>
      </p:sp>
      <p:sp>
        <p:nvSpPr>
          <p:cNvPr id="21" name="Title 3"/>
          <p:cNvSpPr>
            <a:spLocks noGrp="1"/>
          </p:cNvSpPr>
          <p:nvPr>
            <p:ph type="title"/>
          </p:nvPr>
        </p:nvSpPr>
        <p:spPr>
          <a:xfrm>
            <a:off x="1774824" y="274639"/>
            <a:ext cx="8559606" cy="1117813"/>
          </a:xfrm>
        </p:spPr>
        <p:txBody>
          <a:bodyPr>
            <a:normAutofit fontScale="90000"/>
          </a:bodyPr>
          <a:lstStyle/>
          <a:p>
            <a:r>
              <a:rPr lang="en-GB" sz="4900" dirty="0">
                <a:solidFill>
                  <a:srgbClr val="006600"/>
                </a:solidFill>
              </a:rPr>
              <a:t>This is the essence of certification</a:t>
            </a:r>
            <a:r>
              <a:rPr lang="en-GB" sz="3200" dirty="0">
                <a:solidFill>
                  <a:schemeClr val="hlink"/>
                </a:solidFill>
              </a:rPr>
              <a:t/>
            </a:r>
            <a:br>
              <a:rPr lang="en-GB" sz="3200" dirty="0">
                <a:solidFill>
                  <a:schemeClr val="hlink"/>
                </a:solidFill>
              </a:rPr>
            </a:br>
            <a:endParaRPr lang="en-US" dirty="0"/>
          </a:p>
        </p:txBody>
      </p:sp>
      <p:sp>
        <p:nvSpPr>
          <p:cNvPr id="2" name="Slide Number Placeholder 1"/>
          <p:cNvSpPr>
            <a:spLocks noGrp="1"/>
          </p:cNvSpPr>
          <p:nvPr>
            <p:ph type="sldNum" sz="quarter" idx="12"/>
          </p:nvPr>
        </p:nvSpPr>
        <p:spPr/>
        <p:txBody>
          <a:bodyPr/>
          <a:lstStyle/>
          <a:p>
            <a:fld id="{E4D32A41-D18F-442E-A9D4-18F3FD27B302}" type="slidenum">
              <a:rPr lang="zh-TW" altLang="en-US" smtClean="0"/>
              <a:t>7</a:t>
            </a:fld>
            <a:endParaRPr lang="zh-TW" altLang="en-US"/>
          </a:p>
        </p:txBody>
      </p:sp>
    </p:spTree>
    <p:extLst>
      <p:ext uri="{BB962C8B-B14F-4D97-AF65-F5344CB8AC3E}">
        <p14:creationId xmlns:p14="http://schemas.microsoft.com/office/powerpoint/2010/main" val="3595300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xit" presetSubtype="0" fill="hold" grpId="0" nodeType="clickEffect">
                                  <p:stCondLst>
                                    <p:cond delay="0"/>
                                  </p:stCondLst>
                                  <p:childTnLst>
                                    <p:set>
                                      <p:cBhvr>
                                        <p:cTn id="19" dur="1" fill="hold">
                                          <p:stCondLst>
                                            <p:cond delay="0"/>
                                          </p:stCondLst>
                                        </p:cTn>
                                        <p:tgtEl>
                                          <p:spTgt spid="5">
                                            <p:txEl>
                                              <p:pRg st="0" end="0"/>
                                            </p:txEl>
                                          </p:spTgt>
                                        </p:tgtEl>
                                        <p:attrNameLst>
                                          <p:attrName>style.visibility</p:attrName>
                                        </p:attrNameLst>
                                      </p:cBhvr>
                                      <p:to>
                                        <p:strVal val="hidden"/>
                                      </p:to>
                                    </p:se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11">
                                            <p:txEl>
                                              <p:pRg st="0" end="0"/>
                                            </p:txEl>
                                          </p:spTgt>
                                        </p:tgtEl>
                                        <p:attrNameLst>
                                          <p:attrName>style.visibility</p:attrName>
                                        </p:attrNameLst>
                                      </p:cBhvr>
                                      <p:to>
                                        <p:strVal val="visible"/>
                                      </p:to>
                                    </p:set>
                                    <p:animEffect transition="in" filter="fade">
                                      <p:cBhvr>
                                        <p:cTn id="24" dur="500"/>
                                        <p:tgtEl>
                                          <p:spTgt spid="11">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exit" presetSubtype="0" fill="hold" grpId="0" nodeType="clickEffect">
                                  <p:stCondLst>
                                    <p:cond delay="0"/>
                                  </p:stCondLst>
                                  <p:childTnLst>
                                    <p:set>
                                      <p:cBhvr>
                                        <p:cTn id="36" dur="1" fill="hold">
                                          <p:stCondLst>
                                            <p:cond delay="0"/>
                                          </p:stCondLst>
                                        </p:cTn>
                                        <p:tgtEl>
                                          <p:spTgt spid="11">
                                            <p:txEl>
                                              <p:pRg st="0" end="0"/>
                                            </p:txEl>
                                          </p:spTgt>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fade">
                                      <p:cBhvr>
                                        <p:cTn id="41" dur="500"/>
                                        <p:tgtEl>
                                          <p:spTgt spid="14"/>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500"/>
                                        <p:tgtEl>
                                          <p:spTgt spid="15"/>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fade">
                                      <p:cBhvr>
                                        <p:cTn id="51" dur="500"/>
                                        <p:tgtEl>
                                          <p:spTgt spid="17"/>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fade">
                                      <p:cBhvr>
                                        <p:cTn id="54" dur="500"/>
                                        <p:tgtEl>
                                          <p:spTgt spid="16"/>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500"/>
                                        <p:tgtEl>
                                          <p:spTgt spid="19"/>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fade">
                                      <p:cBhvr>
                                        <p:cTn id="62" dur="500"/>
                                        <p:tgtEl>
                                          <p:spTgt spid="18"/>
                                        </p:tgtEl>
                                      </p:cBhvr>
                                    </p:animEffect>
                                  </p:childTnLst>
                                </p:cTn>
                              </p:par>
                            </p:childTnLst>
                          </p:cTn>
                        </p:par>
                      </p:childTnLst>
                    </p:cTn>
                  </p:par>
                  <p:par>
                    <p:cTn id="63" fill="hold">
                      <p:stCondLst>
                        <p:cond delay="indefinite"/>
                      </p:stCondLst>
                      <p:childTnLst>
                        <p:par>
                          <p:cTn id="64" fill="hold">
                            <p:stCondLst>
                              <p:cond delay="0"/>
                            </p:stCondLst>
                            <p:childTnLst>
                              <p:par>
                                <p:cTn id="65" presetID="1" presetClass="exit" presetSubtype="0" fill="hold" grpId="1" nodeType="clickEffect">
                                  <p:stCondLst>
                                    <p:cond delay="0"/>
                                  </p:stCondLst>
                                  <p:childTnLst>
                                    <p:set>
                                      <p:cBhvr>
                                        <p:cTn id="66" dur="1" fill="hold">
                                          <p:stCondLst>
                                            <p:cond delay="0"/>
                                          </p:stCondLst>
                                        </p:cTn>
                                        <p:tgtEl>
                                          <p:spTgt spid="14"/>
                                        </p:tgtEl>
                                        <p:attrNameLst>
                                          <p:attrName>style.visibility</p:attrName>
                                        </p:attrNameLst>
                                      </p:cBhvr>
                                      <p:to>
                                        <p:strVal val="hidden"/>
                                      </p:to>
                                    </p:se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5" grpId="0" build="allAtOnce"/>
      <p:bldP spid="9" grpId="0" animBg="1"/>
      <p:bldP spid="10" grpId="0"/>
      <p:bldP spid="11" grpId="0" build="allAtOnce"/>
      <p:bldP spid="12" grpId="0" animBg="1"/>
      <p:bldP spid="13" grpId="0"/>
      <p:bldP spid="14" grpId="0"/>
      <p:bldP spid="14" grpId="1"/>
      <p:bldP spid="16" grpId="0" animBg="1"/>
      <p:bldP spid="17" grpId="0"/>
      <p:bldP spid="2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353481" y="1186544"/>
            <a:ext cx="8229600" cy="1143000"/>
          </a:xfrm>
        </p:spPr>
        <p:txBody>
          <a:bodyPr/>
          <a:lstStyle/>
          <a:p>
            <a:pPr eaLnBrk="1" hangingPunct="1"/>
            <a:r>
              <a:rPr lang="en-GB" dirty="0">
                <a:solidFill>
                  <a:srgbClr val="006600"/>
                </a:solidFill>
                <a:ea typeface="ヒラギノ角ゴ Pro W3" charset="0"/>
              </a:rPr>
              <a:t>Forest certification schemes</a:t>
            </a:r>
          </a:p>
        </p:txBody>
      </p:sp>
      <p:sp>
        <p:nvSpPr>
          <p:cNvPr id="13315" name="Rectangle 3"/>
          <p:cNvSpPr>
            <a:spLocks noGrp="1" noChangeArrowheads="1"/>
          </p:cNvSpPr>
          <p:nvPr>
            <p:ph idx="1"/>
          </p:nvPr>
        </p:nvSpPr>
        <p:spPr>
          <a:xfrm>
            <a:off x="353481" y="2206625"/>
            <a:ext cx="11032976" cy="2952328"/>
          </a:xfrm>
        </p:spPr>
        <p:txBody>
          <a:bodyPr>
            <a:normAutofit/>
          </a:bodyPr>
          <a:lstStyle/>
          <a:p>
            <a:pPr eaLnBrk="1" hangingPunct="1"/>
            <a:r>
              <a:rPr lang="en-GB" dirty="0">
                <a:ea typeface="ヒラギノ角ゴ Pro W3" charset="0"/>
              </a:rPr>
              <a:t>Certification </a:t>
            </a:r>
            <a:r>
              <a:rPr lang="en-GB" dirty="0" smtClean="0">
                <a:ea typeface="ヒラギノ角ゴ Pro W3" charset="0"/>
              </a:rPr>
              <a:t>has been widely </a:t>
            </a:r>
            <a:r>
              <a:rPr lang="en-GB" dirty="0">
                <a:ea typeface="ヒラギノ角ゴ Pro W3" charset="0"/>
              </a:rPr>
              <a:t>used throughout industry for half a century</a:t>
            </a:r>
          </a:p>
          <a:p>
            <a:pPr eaLnBrk="1" hangingPunct="1"/>
            <a:r>
              <a:rPr lang="en-GB" dirty="0">
                <a:ea typeface="ヒラギノ角ゴ Pro W3" charset="0"/>
              </a:rPr>
              <a:t>Many well-developed conventions on how things are </a:t>
            </a:r>
            <a:r>
              <a:rPr lang="en-GB" dirty="0" smtClean="0">
                <a:ea typeface="ヒラギノ角ゴ Pro W3" charset="0"/>
              </a:rPr>
              <a:t>done exist</a:t>
            </a:r>
            <a:endParaRPr lang="en-GB" dirty="0">
              <a:ea typeface="ヒラギノ角ゴ Pro W3" charset="0"/>
            </a:endParaRPr>
          </a:p>
          <a:p>
            <a:pPr eaLnBrk="1" hangingPunct="1"/>
            <a:r>
              <a:rPr lang="en-GB" dirty="0">
                <a:ea typeface="ヒラギノ角ゴ Pro W3" charset="0"/>
              </a:rPr>
              <a:t>Some aspects of forest certification are complex and challenging</a:t>
            </a:r>
          </a:p>
        </p:txBody>
      </p:sp>
      <p:sp>
        <p:nvSpPr>
          <p:cNvPr id="5" name="Slide Number Placeholder 4"/>
          <p:cNvSpPr>
            <a:spLocks noGrp="1"/>
          </p:cNvSpPr>
          <p:nvPr>
            <p:ph type="sldNum" sz="quarter" idx="12"/>
          </p:nvPr>
        </p:nvSpPr>
        <p:spPr/>
        <p:txBody>
          <a:bodyPr/>
          <a:lstStyle/>
          <a:p>
            <a:fld id="{E4D32A41-D18F-442E-A9D4-18F3FD27B302}" type="slidenum">
              <a:rPr lang="zh-TW" altLang="en-US" smtClean="0"/>
              <a:t>8</a:t>
            </a:fld>
            <a:endParaRPr lang="zh-TW" altLang="en-US"/>
          </a:p>
        </p:txBody>
      </p:sp>
      <p:grpSp>
        <p:nvGrpSpPr>
          <p:cNvPr id="7" name="Gruppieren 6"/>
          <p:cNvGrpSpPr/>
          <p:nvPr/>
        </p:nvGrpSpPr>
        <p:grpSpPr>
          <a:xfrm>
            <a:off x="325059" y="4657725"/>
            <a:ext cx="9648833" cy="2200275"/>
            <a:chOff x="325059" y="4657725"/>
            <a:chExt cx="9648833" cy="2200275"/>
          </a:xfrm>
        </p:grpSpPr>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5059" y="4657725"/>
              <a:ext cx="4581525" cy="2200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15683" y="4657725"/>
              <a:ext cx="1714500" cy="2200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Grafik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666858" y="4657725"/>
              <a:ext cx="3307034" cy="2200275"/>
            </a:xfrm>
            <a:prstGeom prst="rect">
              <a:avLst/>
            </a:prstGeom>
          </p:spPr>
        </p:pic>
        <p:sp>
          <p:nvSpPr>
            <p:cNvPr id="11" name="Textfeld 10"/>
            <p:cNvSpPr txBox="1"/>
            <p:nvPr/>
          </p:nvSpPr>
          <p:spPr>
            <a:xfrm>
              <a:off x="6666858" y="6611779"/>
              <a:ext cx="3048210" cy="230832"/>
            </a:xfrm>
            <a:prstGeom prst="rect">
              <a:avLst/>
            </a:prstGeom>
            <a:noFill/>
          </p:spPr>
          <p:txBody>
            <a:bodyPr wrap="square" rtlCol="0">
              <a:spAutoFit/>
            </a:bodyPr>
            <a:lstStyle/>
            <a:p>
              <a:r>
                <a:rPr lang="de-DE" sz="900" noProof="1" smtClean="0">
                  <a:solidFill>
                    <a:schemeClr val="bg1"/>
                  </a:solidFill>
                  <a:latin typeface="Arial" panose="020B0604020202020204" pitchFamily="34" charset="0"/>
                  <a:cs typeface="Arial" panose="020B0604020202020204" pitchFamily="34" charset="0"/>
                </a:rPr>
                <a:t>© Sonia Chapelle / PEFC Belgium</a:t>
              </a:r>
              <a:endParaRPr lang="de-DE" sz="900" noProof="1">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0292866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343348" y="1186375"/>
            <a:ext cx="8229600" cy="1143000"/>
          </a:xfrm>
        </p:spPr>
        <p:txBody>
          <a:bodyPr>
            <a:normAutofit/>
          </a:bodyPr>
          <a:lstStyle/>
          <a:p>
            <a:pPr eaLnBrk="1" hangingPunct="1"/>
            <a:r>
              <a:rPr lang="en-GB" dirty="0">
                <a:solidFill>
                  <a:srgbClr val="006600"/>
                </a:solidFill>
                <a:ea typeface="ヒラギノ角ゴ Pro W3" charset="0"/>
              </a:rPr>
              <a:t>Elements of a forest certification scheme</a:t>
            </a:r>
          </a:p>
        </p:txBody>
      </p:sp>
      <p:pic>
        <p:nvPicPr>
          <p:cNvPr id="4" name="Picture 3" descr="Forest Governance Outline.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87366" y="2183961"/>
            <a:ext cx="8527674" cy="4308914"/>
          </a:xfrm>
          <a:prstGeom prst="rect">
            <a:avLst/>
          </a:prstGeom>
          <a:solidFill>
            <a:schemeClr val="accent3">
              <a:lumMod val="20000"/>
              <a:lumOff val="80000"/>
            </a:schemeClr>
          </a:solidFill>
        </p:spPr>
      </p:pic>
      <p:sp>
        <p:nvSpPr>
          <p:cNvPr id="2" name="Slide Number Placeholder 1"/>
          <p:cNvSpPr>
            <a:spLocks noGrp="1"/>
          </p:cNvSpPr>
          <p:nvPr>
            <p:ph type="sldNum" sz="quarter" idx="12"/>
          </p:nvPr>
        </p:nvSpPr>
        <p:spPr/>
        <p:txBody>
          <a:bodyPr/>
          <a:lstStyle/>
          <a:p>
            <a:fld id="{E4D32A41-D18F-442E-A9D4-18F3FD27B302}" type="slidenum">
              <a:rPr lang="zh-TW" altLang="en-US" smtClean="0"/>
              <a:t>9</a:t>
            </a:fld>
            <a:endParaRPr lang="zh-TW" altLang="en-US"/>
          </a:p>
        </p:txBody>
      </p:sp>
    </p:spTree>
    <p:extLst>
      <p:ext uri="{BB962C8B-B14F-4D97-AF65-F5344CB8AC3E}">
        <p14:creationId xmlns:p14="http://schemas.microsoft.com/office/powerpoint/2010/main" val="3982292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2_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7697565874F7A419035B3A2A5AA2B17" ma:contentTypeVersion="0" ma:contentTypeDescription="Create a new document." ma:contentTypeScope="" ma:versionID="8a5c323b4b73b751cf3c724d0204977b">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1C0B6B9-8D27-4599-A5C9-743F9825D9FD}">
  <ds:schemaRefs>
    <ds:schemaRef ds:uri="http://www.w3.org/XML/1998/namespace"/>
    <ds:schemaRef ds:uri="http://purl.org/dc/elements/1.1/"/>
    <ds:schemaRef ds:uri="http://purl.org/dc/terms/"/>
    <ds:schemaRef ds:uri="http://schemas.microsoft.com/office/2006/documentManagement/types"/>
    <ds:schemaRef ds:uri="http://purl.org/dc/dcmitype/"/>
    <ds:schemaRef ds:uri="http://schemas.microsoft.com/office/infopath/2007/PartnerControls"/>
    <ds:schemaRef ds:uri="http://schemas.openxmlformats.org/package/2006/metadata/core-properties"/>
    <ds:schemaRef ds:uri="http://schemas.microsoft.com/office/2006/metadata/properties"/>
  </ds:schemaRefs>
</ds:datastoreItem>
</file>

<file path=customXml/itemProps2.xml><?xml version="1.0" encoding="utf-8"?>
<ds:datastoreItem xmlns:ds="http://schemas.openxmlformats.org/officeDocument/2006/customXml" ds:itemID="{B8DA7481-943E-4E5B-8352-BD86FE0BD4A7}">
  <ds:schemaRefs>
    <ds:schemaRef ds:uri="http://schemas.microsoft.com/sharepoint/v3/contenttype/forms"/>
  </ds:schemaRefs>
</ds:datastoreItem>
</file>

<file path=customXml/itemProps3.xml><?xml version="1.0" encoding="utf-8"?>
<ds:datastoreItem xmlns:ds="http://schemas.openxmlformats.org/officeDocument/2006/customXml" ds:itemID="{2D6E8E3D-17AD-43A5-B67D-2483DCC92E6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0</TotalTime>
  <Words>2319</Words>
  <Application>Microsoft Office PowerPoint</Application>
  <PresentationFormat>Benutzerdefiniert</PresentationFormat>
  <Paragraphs>319</Paragraphs>
  <Slides>35</Slides>
  <Notes>33</Notes>
  <HiddenSlides>0</HiddenSlides>
  <MMClips>0</MMClips>
  <ScaleCrop>false</ScaleCrop>
  <HeadingPairs>
    <vt:vector size="6" baseType="variant">
      <vt:variant>
        <vt:lpstr>Design</vt:lpstr>
      </vt:variant>
      <vt:variant>
        <vt:i4>3</vt:i4>
      </vt:variant>
      <vt:variant>
        <vt:lpstr>Eingebettete OLE-Server</vt:lpstr>
      </vt:variant>
      <vt:variant>
        <vt:i4>1</vt:i4>
      </vt:variant>
      <vt:variant>
        <vt:lpstr>Folientitel</vt:lpstr>
      </vt:variant>
      <vt:variant>
        <vt:i4>35</vt:i4>
      </vt:variant>
    </vt:vector>
  </HeadingPairs>
  <TitlesOfParts>
    <vt:vector size="39" baseType="lpstr">
      <vt:lpstr>Office Theme</vt:lpstr>
      <vt:lpstr>1_Office Theme</vt:lpstr>
      <vt:lpstr>2_Office Theme</vt:lpstr>
      <vt:lpstr>Acrobat Document</vt:lpstr>
      <vt:lpstr>Important: legal notice PLEASE READ</vt:lpstr>
      <vt:lpstr>EU Timber Regulation Training of Trainers</vt:lpstr>
      <vt:lpstr>Historical context (1/2)</vt:lpstr>
      <vt:lpstr>Historical context (2/2)</vt:lpstr>
      <vt:lpstr>Linking the forest to the market</vt:lpstr>
      <vt:lpstr>A solution: Forest Certification</vt:lpstr>
      <vt:lpstr>This is the essence of certification </vt:lpstr>
      <vt:lpstr>Forest certification schemes</vt:lpstr>
      <vt:lpstr>Elements of a forest certification scheme</vt:lpstr>
      <vt:lpstr>Standards</vt:lpstr>
      <vt:lpstr>Standard setting process</vt:lpstr>
      <vt:lpstr>Who are forestry stakeholders?</vt:lpstr>
      <vt:lpstr>Certification</vt:lpstr>
      <vt:lpstr>Accreditation</vt:lpstr>
      <vt:lpstr>Chain of Custody (CoC)</vt:lpstr>
      <vt:lpstr>Certification claims</vt:lpstr>
      <vt:lpstr>Certification Scheme</vt:lpstr>
      <vt:lpstr>Two types of certification</vt:lpstr>
      <vt:lpstr>Forest Certification Schemes</vt:lpstr>
      <vt:lpstr>Certificates example</vt:lpstr>
      <vt:lpstr>Forest Stewardship Council (FSC®)</vt:lpstr>
      <vt:lpstr>Programme for the Endorsement of Forest Certification Schemes (PEFC)</vt:lpstr>
      <vt:lpstr>Growth of certified forest areas 2000-2012</vt:lpstr>
      <vt:lpstr>FSC® and PEFC compared</vt:lpstr>
      <vt:lpstr>FSC® forest standard: 10 Principles (1/2) </vt:lpstr>
      <vt:lpstr>FSC® forest standard: 10 Principles (2/2)</vt:lpstr>
      <vt:lpstr>PEFC forest management standard: Criteria (1/2) </vt:lpstr>
      <vt:lpstr>PEFC forest management standard: Criteria (2/2) </vt:lpstr>
      <vt:lpstr>Accreditation: FSC vs. PEFC</vt:lpstr>
      <vt:lpstr>Chain of Custody certification</vt:lpstr>
      <vt:lpstr>Role of certification and third party verified schemes in EUTR (1/2)</vt:lpstr>
      <vt:lpstr>Role of certification and third party verified schemes in EUTR (2/2)</vt:lpstr>
      <vt:lpstr>Summary</vt:lpstr>
      <vt:lpstr>Summary</vt:lpstr>
      <vt:lpstr>PowerPoint-Präsentation</vt:lpstr>
    </vt:vector>
  </TitlesOfParts>
  <Company>Doherty Associates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Yu-Fern Lee</dc:creator>
  <cp:lastModifiedBy>GB</cp:lastModifiedBy>
  <cp:revision>135</cp:revision>
  <dcterms:created xsi:type="dcterms:W3CDTF">2013-11-14T15:38:49Z</dcterms:created>
  <dcterms:modified xsi:type="dcterms:W3CDTF">2015-02-03T23:51:40Z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0x010100B7697565874F7A419035B3A2A5AA2B17</vt:lpwstr>
  </property>
</Properties>
</file>